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4"/>
  </p:sldMasterIdLst>
  <p:notesMasterIdLst>
    <p:notesMasterId r:id="rId67"/>
  </p:notesMasterIdLst>
  <p:handoutMasterIdLst>
    <p:handoutMasterId r:id="rId68"/>
  </p:handoutMasterIdLst>
  <p:sldIdLst>
    <p:sldId id="257" r:id="rId5"/>
    <p:sldId id="259" r:id="rId6"/>
    <p:sldId id="260" r:id="rId7"/>
    <p:sldId id="261" r:id="rId8"/>
    <p:sldId id="279" r:id="rId9"/>
    <p:sldId id="280" r:id="rId10"/>
    <p:sldId id="281" r:id="rId11"/>
    <p:sldId id="268" r:id="rId12"/>
    <p:sldId id="269" r:id="rId13"/>
    <p:sldId id="270" r:id="rId14"/>
    <p:sldId id="262" r:id="rId15"/>
    <p:sldId id="273" r:id="rId16"/>
    <p:sldId id="282" r:id="rId17"/>
    <p:sldId id="274" r:id="rId18"/>
    <p:sldId id="275" r:id="rId19"/>
    <p:sldId id="276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87" r:id="rId28"/>
    <p:sldId id="277" r:id="rId29"/>
    <p:sldId id="263" r:id="rId30"/>
    <p:sldId id="322" r:id="rId31"/>
    <p:sldId id="321" r:id="rId32"/>
    <p:sldId id="323" r:id="rId33"/>
    <p:sldId id="324" r:id="rId34"/>
    <p:sldId id="325" r:id="rId35"/>
    <p:sldId id="326" r:id="rId36"/>
    <p:sldId id="327" r:id="rId37"/>
    <p:sldId id="328" r:id="rId38"/>
    <p:sldId id="298" r:id="rId39"/>
    <p:sldId id="329" r:id="rId40"/>
    <p:sldId id="330" r:id="rId41"/>
    <p:sldId id="331" r:id="rId42"/>
    <p:sldId id="300" r:id="rId43"/>
    <p:sldId id="333" r:id="rId44"/>
    <p:sldId id="334" r:id="rId45"/>
    <p:sldId id="335" r:id="rId46"/>
    <p:sldId id="301" r:id="rId47"/>
    <p:sldId id="302" r:id="rId48"/>
    <p:sldId id="303" r:id="rId49"/>
    <p:sldId id="305" r:id="rId50"/>
    <p:sldId id="332" r:id="rId51"/>
    <p:sldId id="272" r:id="rId52"/>
    <p:sldId id="308" r:id="rId53"/>
    <p:sldId id="278" r:id="rId54"/>
    <p:sldId id="264" r:id="rId55"/>
    <p:sldId id="265" r:id="rId56"/>
    <p:sldId id="314" r:id="rId57"/>
    <p:sldId id="312" r:id="rId58"/>
    <p:sldId id="313" r:id="rId59"/>
    <p:sldId id="311" r:id="rId60"/>
    <p:sldId id="266" r:id="rId61"/>
    <p:sldId id="310" r:id="rId62"/>
    <p:sldId id="267" r:id="rId63"/>
    <p:sldId id="309" r:id="rId64"/>
    <p:sldId id="306" r:id="rId65"/>
    <p:sldId id="30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C04D9F-311B-45CA-93D2-22BE1C6DBC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CF6BC9-5538-42FC-BE36-7C757B57D4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A70DB-3657-43FE-BEDC-E9A4CC501308}" type="datetimeFigureOut">
              <a:rPr lang="en-GB" smtClean="0"/>
              <a:t>09/07/2020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9B9C8-DF8C-4934-BFC0-CB48335ADB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C43A-53D2-4D65-B349-2947ACB7D3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107C6-EF91-4552-A811-AC100831D3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6921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1B89E-5C03-427E-B8A0-142259968809}" type="datetimeFigureOut">
              <a:rPr lang="en-GB" smtClean="0"/>
              <a:t>09/07/2020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C65E8-E25A-45D4-866A-04D17CE2A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7109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396D-00CD-4222-A6C5-3803E4B0F594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76B4-1850-4565-89BC-27175E54B4AB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8797-970E-4162-83D8-5942E52BD52B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D115-191D-46EC-9991-53940A5571C9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9B63-B392-4485-AC83-B30E17E64F76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B0DF-B539-4585-A65B-A753D847D180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0110-35D1-4E20-9D6F-3CD639CD12E3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DDD4-BC9F-4C81-8B95-202C7A6E6751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8C15D-B280-4641-8836-FF2EFB48A0A7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DBB7957C-EB2B-41A0-9BCC-F70ECA46B04F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24BFB7-0317-4FBA-8CC7-E8491BF7ABA3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F80A9F5E-50A7-464A-895B-C7079D4D5ACF}" type="datetime1">
              <a:rPr lang="en-US" smtClean="0"/>
              <a:t>7/9/2020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KS6IvHRhSFQ" TargetMode="External"/><Relationship Id="rId3" Type="http://schemas.openxmlformats.org/officeDocument/2006/relationships/hyperlink" Target="https://gadgets.ndtv.com/xiaomi-mi-10-pro-price-in-india-91387" TargetMode="External"/><Relationship Id="rId7" Type="http://schemas.openxmlformats.org/officeDocument/2006/relationships/hyperlink" Target="https://www.youtube.com/watch?v=F12tm-feWWY" TargetMode="External"/><Relationship Id="rId12" Type="http://schemas.openxmlformats.org/officeDocument/2006/relationships/hyperlink" Target="https://www.youtube.com/watch?v=4EhyLrZdY4o" TargetMode="External"/><Relationship Id="rId2" Type="http://schemas.openxmlformats.org/officeDocument/2006/relationships/hyperlink" Target="https://www.mi.com/global/mi-10-pro/spe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-store.com.au/xiaomi-mi-10-pro" TargetMode="External"/><Relationship Id="rId11" Type="http://schemas.openxmlformats.org/officeDocument/2006/relationships/hyperlink" Target="https://www.youtube.com/watch?v=yPDzGutFqZs" TargetMode="External"/><Relationship Id="rId5" Type="http://schemas.openxmlformats.org/officeDocument/2006/relationships/hyperlink" Target="https://www.androidauthority.com/xiaomi-mi-10-pro-review-1102534/" TargetMode="External"/><Relationship Id="rId10" Type="http://schemas.openxmlformats.org/officeDocument/2006/relationships/hyperlink" Target="https://www.youtube.com/watch?v=pcpjQ39pC_w" TargetMode="External"/><Relationship Id="rId4" Type="http://schemas.openxmlformats.org/officeDocument/2006/relationships/hyperlink" Target="https://www.gsmarena.com/xiaomi_mi_10_pro_5g-10055.php" TargetMode="External"/><Relationship Id="rId9" Type="http://schemas.openxmlformats.org/officeDocument/2006/relationships/hyperlink" Target="https://www.youtube.com/watch?v=WXJHXCfwD1M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270936"/>
            <a:ext cx="6253317" cy="4054176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TR</a:t>
            </a:r>
            <a:r>
              <a:rPr lang="vi-VN" sz="1800" dirty="0"/>
              <a:t>Ư</a:t>
            </a:r>
            <a:r>
              <a:rPr lang="en-US" sz="1800" dirty="0"/>
              <a:t>ỜNG ĐẠI HỌC BÁCH KHOA HÀ NỘI</a:t>
            </a:r>
            <a:br>
              <a:rPr lang="en-US" sz="1800" dirty="0"/>
            </a:br>
            <a:r>
              <a:rPr lang="en-US" sz="1800" dirty="0"/>
              <a:t>HANOI UNIVERSITY OF SCIENCE AND TECHNOLOGY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3600" dirty="0"/>
              <a:t>THIẾT KẾ MỸ THUẬT CÔNG NGHIỆP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TEX 3123 – INDUSTRIAL DESIGN</a:t>
            </a:r>
            <a:br>
              <a:rPr lang="en-US" sz="1800" dirty="0"/>
            </a:br>
            <a:r>
              <a:rPr lang="en-US" sz="1800" dirty="0"/>
              <a:t>Class: 117286</a:t>
            </a:r>
            <a:br>
              <a:rPr lang="en-US" sz="1800" dirty="0"/>
            </a:br>
            <a:r>
              <a:rPr lang="en-US" sz="1800" dirty="0" err="1"/>
              <a:t>Giảng</a:t>
            </a:r>
            <a:r>
              <a:rPr lang="en-US" sz="1800" dirty="0"/>
              <a:t> </a:t>
            </a:r>
            <a:r>
              <a:rPr lang="en-US" sz="1800" dirty="0" err="1"/>
              <a:t>viên</a:t>
            </a:r>
            <a:r>
              <a:rPr lang="en-US" sz="1800" dirty="0"/>
              <a:t> h</a:t>
            </a:r>
            <a:r>
              <a:rPr lang="vi-VN" sz="1800" dirty="0"/>
              <a:t>ư</a:t>
            </a:r>
            <a:r>
              <a:rPr lang="en-US" sz="1800" dirty="0" err="1"/>
              <a:t>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: TS. D</a:t>
            </a:r>
            <a:r>
              <a:rPr lang="vi-VN" sz="1800" dirty="0"/>
              <a:t>ư</a:t>
            </a:r>
            <a:r>
              <a:rPr lang="en-US" sz="1800" dirty="0" err="1"/>
              <a:t>ơng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Kim Đức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Nhóm</a:t>
            </a:r>
            <a:r>
              <a:rPr lang="en-US" sz="1800" dirty="0"/>
              <a:t> </a:t>
            </a:r>
            <a:r>
              <a:rPr lang="en-US" sz="1800" dirty="0" err="1"/>
              <a:t>sinh</a:t>
            </a:r>
            <a:r>
              <a:rPr lang="en-US" sz="1800" dirty="0"/>
              <a:t> </a:t>
            </a:r>
            <a:r>
              <a:rPr lang="en-US" sz="1800" dirty="0" err="1"/>
              <a:t>viên</a:t>
            </a:r>
            <a:r>
              <a:rPr lang="en-US" sz="1800" dirty="0"/>
              <a:t> [5]: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dirty="0" err="1"/>
              <a:t>điện</a:t>
            </a:r>
            <a:r>
              <a:rPr lang="en-US" sz="1800" dirty="0"/>
              <a:t>,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</a:t>
            </a:r>
            <a:br>
              <a:rPr lang="en-US" sz="1800" dirty="0"/>
            </a:br>
            <a:r>
              <a:rPr lang="en-US" sz="1800" dirty="0"/>
              <a:t>1. </a:t>
            </a:r>
            <a:r>
              <a:rPr lang="en-US" sz="1800" dirty="0" err="1"/>
              <a:t>Trần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Hậu</a:t>
            </a:r>
            <a:r>
              <a:rPr lang="en-US" sz="1800" dirty="0"/>
              <a:t> - 20181461</a:t>
            </a:r>
            <a:br>
              <a:rPr lang="en-US" sz="1800" dirty="0"/>
            </a:br>
            <a:r>
              <a:rPr lang="en-US" sz="1800" dirty="0"/>
              <a:t>2. </a:t>
            </a:r>
            <a:r>
              <a:rPr lang="en-US" sz="1800" dirty="0" err="1"/>
              <a:t>Bùi</a:t>
            </a:r>
            <a:r>
              <a:rPr lang="en-US" sz="1800" dirty="0"/>
              <a:t> Quang </a:t>
            </a:r>
            <a:r>
              <a:rPr lang="en-US" sz="1800" dirty="0" err="1"/>
              <a:t>Đức</a:t>
            </a:r>
            <a:r>
              <a:rPr lang="en-US" sz="1800" dirty="0"/>
              <a:t> - 20173023</a:t>
            </a:r>
            <a:br>
              <a:rPr lang="en-US" sz="1800" dirty="0"/>
            </a:br>
            <a:r>
              <a:rPr lang="en-US" sz="1800" dirty="0"/>
              <a:t>3. </a:t>
            </a:r>
            <a:r>
              <a:rPr lang="en-US" sz="1800" dirty="0" err="1"/>
              <a:t>Nguyễn</a:t>
            </a:r>
            <a:r>
              <a:rPr lang="en-US" sz="1800" dirty="0"/>
              <a:t> </a:t>
            </a:r>
            <a:r>
              <a:rPr lang="en-US" sz="1800" dirty="0" err="1"/>
              <a:t>Văn</a:t>
            </a:r>
            <a:r>
              <a:rPr lang="en-US" sz="1800" dirty="0"/>
              <a:t> Hoàng - 20173904</a:t>
            </a:r>
            <a:br>
              <a:rPr lang="en-US" sz="1800" dirty="0"/>
            </a:br>
            <a:r>
              <a:rPr lang="en-US" sz="1800" dirty="0"/>
              <a:t>4. </a:t>
            </a:r>
            <a:r>
              <a:rPr lang="en-US" sz="1800" dirty="0" err="1"/>
              <a:t>Hà</a:t>
            </a:r>
            <a:r>
              <a:rPr lang="en-US" sz="1800" dirty="0"/>
              <a:t> </a:t>
            </a:r>
            <a:r>
              <a:rPr lang="en-US" sz="1800" dirty="0" err="1"/>
              <a:t>Đức</a:t>
            </a:r>
            <a:r>
              <a:rPr lang="en-US" sz="1800" dirty="0"/>
              <a:t> </a:t>
            </a:r>
            <a:r>
              <a:rPr lang="en-US" sz="1800" dirty="0" err="1"/>
              <a:t>Mạnh</a:t>
            </a:r>
            <a:r>
              <a:rPr lang="en-US" sz="1800" dirty="0"/>
              <a:t> - 20174043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5425340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5: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vi-V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253" y="13253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E823FE-53C5-454E-AE41-335D0FAE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"/>
    </mc:Choice>
    <mc:Fallback xmlns="">
      <p:transition spd="slow" advTm="62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tiền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1.4. Xu h</a:t>
            </a:r>
            <a:r>
              <a:rPr lang="vi-VN" sz="3200" dirty="0"/>
              <a:t>ư</a:t>
            </a:r>
            <a:r>
              <a:rPr lang="en-US" sz="3200" dirty="0" err="1"/>
              <a:t>ớng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trang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smart phone</a:t>
            </a:r>
          </a:p>
          <a:p>
            <a:pPr lvl="1"/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khung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  <a:p>
            <a:pPr lvl="1"/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tràn</a:t>
            </a:r>
            <a:r>
              <a:rPr lang="en-US" dirty="0"/>
              <a:t> </a:t>
            </a:r>
            <a:r>
              <a:rPr lang="en-US" dirty="0" err="1"/>
              <a:t>viền</a:t>
            </a:r>
            <a:endParaRPr lang="en-US" dirty="0"/>
          </a:p>
          <a:p>
            <a:pPr lvl="1"/>
            <a:r>
              <a:rPr lang="en-US" dirty="0"/>
              <a:t>Camera tai </a:t>
            </a:r>
            <a:r>
              <a:rPr lang="en-US" dirty="0" err="1"/>
              <a:t>thỏ</a:t>
            </a:r>
            <a:r>
              <a:rPr lang="en-US" dirty="0"/>
              <a:t>, </a:t>
            </a:r>
            <a:r>
              <a:rPr lang="en-US" dirty="0" err="1"/>
              <a:t>đục</a:t>
            </a:r>
            <a:r>
              <a:rPr lang="en-US" dirty="0"/>
              <a:t> </a:t>
            </a:r>
            <a:r>
              <a:rPr lang="en-US" dirty="0" err="1"/>
              <a:t>lỗ</a:t>
            </a:r>
            <a:endParaRPr lang="en-US" dirty="0"/>
          </a:p>
          <a:p>
            <a:pPr lvl="1"/>
            <a:r>
              <a:rPr lang="en-US" dirty="0" err="1"/>
              <a:t>Vân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pPr lvl="1"/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g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3D</a:t>
            </a:r>
          </a:p>
          <a:p>
            <a:pPr lvl="1"/>
            <a:r>
              <a:rPr lang="en-US" dirty="0"/>
              <a:t>Pin dung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sạc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  <a:p>
            <a:pPr lvl="1"/>
            <a:r>
              <a:rPr lang="en-US" dirty="0"/>
              <a:t>Camera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AI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6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"/>
    </mc:Choice>
    <mc:Fallback xmlns="">
      <p:transition spd="slow" advTm="1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: Mi – Xiaomi Mi 10 Pro</a:t>
            </a:r>
            <a:br>
              <a:rPr lang="en-US" sz="3200" dirty="0"/>
            </a:br>
            <a:r>
              <a:rPr lang="en-US" sz="3200" dirty="0"/>
              <a:t>2.1. </a:t>
            </a:r>
            <a:r>
              <a:rPr lang="en-US" sz="3200" dirty="0" err="1"/>
              <a:t>Quá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sz="3200" dirty="0" err="1"/>
              <a:t>phát</a:t>
            </a:r>
            <a:r>
              <a:rPr lang="en-US" sz="3200" dirty="0"/>
              <a:t> </a:t>
            </a:r>
            <a:r>
              <a:rPr lang="en-US" sz="3200" dirty="0" err="1"/>
              <a:t>triển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6634A5-77A4-44D4-A20F-C2AE443C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60" y="2267411"/>
            <a:ext cx="2017542" cy="1134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EC9601-7DF4-482C-A44D-A16FE075A42F}"/>
              </a:ext>
            </a:extLst>
          </p:cNvPr>
          <p:cNvCxnSpPr>
            <a:cxnSpLocks/>
          </p:cNvCxnSpPr>
          <p:nvPr/>
        </p:nvCxnSpPr>
        <p:spPr>
          <a:xfrm flipH="1">
            <a:off x="3629126" y="2853371"/>
            <a:ext cx="47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6B28A16-207C-4CB9-8FC9-057812EDFFC6}"/>
              </a:ext>
            </a:extLst>
          </p:cNvPr>
          <p:cNvSpPr/>
          <p:nvPr/>
        </p:nvSpPr>
        <p:spPr>
          <a:xfrm>
            <a:off x="4099641" y="2544171"/>
            <a:ext cx="1460371" cy="54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Xiaomi Mi 1</a:t>
            </a:r>
          </a:p>
          <a:p>
            <a:pPr algn="ctr"/>
            <a:r>
              <a:rPr lang="en-US"/>
              <a:t>2011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1D1A8C3-8DF6-46CE-B378-7161025C0240}"/>
              </a:ext>
            </a:extLst>
          </p:cNvPr>
          <p:cNvCxnSpPr>
            <a:cxnSpLocks/>
          </p:cNvCxnSpPr>
          <p:nvPr/>
        </p:nvCxnSpPr>
        <p:spPr>
          <a:xfrm>
            <a:off x="3844987" y="2155498"/>
            <a:ext cx="19397" cy="3877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754EE9-B085-47EA-BE77-0965FA0CF59A}"/>
              </a:ext>
            </a:extLst>
          </p:cNvPr>
          <p:cNvCxnSpPr>
            <a:cxnSpLocks/>
          </p:cNvCxnSpPr>
          <p:nvPr/>
        </p:nvCxnSpPr>
        <p:spPr>
          <a:xfrm flipH="1">
            <a:off x="3590333" y="3943019"/>
            <a:ext cx="47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273A950-61C3-4371-8123-16374876B4D6}"/>
              </a:ext>
            </a:extLst>
          </p:cNvPr>
          <p:cNvSpPr/>
          <p:nvPr/>
        </p:nvSpPr>
        <p:spPr>
          <a:xfrm>
            <a:off x="2155434" y="3668506"/>
            <a:ext cx="1434899" cy="54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Xiaomi Mi 2</a:t>
            </a:r>
          </a:p>
          <a:p>
            <a:pPr algn="ctr"/>
            <a:r>
              <a:rPr lang="en-US"/>
              <a:t>2012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CEF801-073C-47ED-BCB8-300B342BD837}"/>
              </a:ext>
            </a:extLst>
          </p:cNvPr>
          <p:cNvCxnSpPr>
            <a:cxnSpLocks/>
          </p:cNvCxnSpPr>
          <p:nvPr/>
        </p:nvCxnSpPr>
        <p:spPr>
          <a:xfrm flipH="1">
            <a:off x="3590333" y="4862683"/>
            <a:ext cx="509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FA9CDF8-B941-4A95-9EC4-B1C4FD88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82" y="4191145"/>
            <a:ext cx="2017541" cy="1150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0AAFE61-5390-449C-AAB9-438E4F0C390C}"/>
              </a:ext>
            </a:extLst>
          </p:cNvPr>
          <p:cNvSpPr/>
          <p:nvPr/>
        </p:nvSpPr>
        <p:spPr>
          <a:xfrm>
            <a:off x="4060307" y="4588130"/>
            <a:ext cx="1499703" cy="54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Xiaomi Mi 3</a:t>
            </a:r>
          </a:p>
          <a:p>
            <a:pPr algn="ctr"/>
            <a:r>
              <a:rPr lang="en-US"/>
              <a:t>2013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FA6058-990D-42BC-97E3-4FAF0C4C24EA}"/>
              </a:ext>
            </a:extLst>
          </p:cNvPr>
          <p:cNvSpPr/>
          <p:nvPr/>
        </p:nvSpPr>
        <p:spPr>
          <a:xfrm>
            <a:off x="2155434" y="5483990"/>
            <a:ext cx="1412883" cy="54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Xiaomi Mi 4</a:t>
            </a:r>
          </a:p>
          <a:p>
            <a:pPr algn="ctr"/>
            <a:r>
              <a:rPr lang="en-US"/>
              <a:t>2014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BD50F0-4772-4209-9F59-EDF6FD82D38C}"/>
              </a:ext>
            </a:extLst>
          </p:cNvPr>
          <p:cNvCxnSpPr>
            <a:cxnSpLocks/>
          </p:cNvCxnSpPr>
          <p:nvPr/>
        </p:nvCxnSpPr>
        <p:spPr>
          <a:xfrm flipH="1">
            <a:off x="3568317" y="5758542"/>
            <a:ext cx="47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4688A8-3236-4194-906A-70E71260BF67}"/>
              </a:ext>
            </a:extLst>
          </p:cNvPr>
          <p:cNvCxnSpPr>
            <a:cxnSpLocks/>
          </p:cNvCxnSpPr>
          <p:nvPr/>
        </p:nvCxnSpPr>
        <p:spPr>
          <a:xfrm flipH="1">
            <a:off x="8282934" y="2316711"/>
            <a:ext cx="47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185F87C-FDC7-48B8-8683-DE53F20016C3}"/>
              </a:ext>
            </a:extLst>
          </p:cNvPr>
          <p:cNvSpPr/>
          <p:nvPr/>
        </p:nvSpPr>
        <p:spPr>
          <a:xfrm>
            <a:off x="8741184" y="2042158"/>
            <a:ext cx="1540699" cy="54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Xiaomi Mi 5</a:t>
            </a:r>
          </a:p>
          <a:p>
            <a:pPr algn="ctr"/>
            <a:r>
              <a:rPr lang="en-US"/>
              <a:t>2016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334C48-9B3C-4D08-A58D-E8FD50D13E6C}"/>
              </a:ext>
            </a:extLst>
          </p:cNvPr>
          <p:cNvCxnSpPr>
            <a:cxnSpLocks/>
          </p:cNvCxnSpPr>
          <p:nvPr/>
        </p:nvCxnSpPr>
        <p:spPr>
          <a:xfrm flipH="1">
            <a:off x="8253343" y="2775779"/>
            <a:ext cx="47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BC3AA0D-621F-4509-A6A7-56AE0AD6A847}"/>
              </a:ext>
            </a:extLst>
          </p:cNvPr>
          <p:cNvSpPr/>
          <p:nvPr/>
        </p:nvSpPr>
        <p:spPr>
          <a:xfrm>
            <a:off x="6792967" y="2518982"/>
            <a:ext cx="1460377" cy="54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Xiaomi Mi 6</a:t>
            </a:r>
          </a:p>
          <a:p>
            <a:pPr algn="ctr"/>
            <a:r>
              <a:rPr lang="en-US" dirty="0"/>
              <a:t>2017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AE032F-43D6-4A5C-BB5D-FC95EBDCBCC0}"/>
              </a:ext>
            </a:extLst>
          </p:cNvPr>
          <p:cNvSpPr/>
          <p:nvPr/>
        </p:nvSpPr>
        <p:spPr>
          <a:xfrm>
            <a:off x="8741184" y="3401189"/>
            <a:ext cx="1540700" cy="54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Xiaomi Mi 8</a:t>
            </a:r>
          </a:p>
          <a:p>
            <a:pPr algn="ctr"/>
            <a:r>
              <a:rPr lang="en-US"/>
              <a:t>2018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614E18-E98E-45D9-8645-E035B8B8F401}"/>
              </a:ext>
            </a:extLst>
          </p:cNvPr>
          <p:cNvSpPr/>
          <p:nvPr/>
        </p:nvSpPr>
        <p:spPr>
          <a:xfrm>
            <a:off x="6792967" y="4479908"/>
            <a:ext cx="1414510" cy="54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Xiaomi Mi 9</a:t>
            </a:r>
          </a:p>
          <a:p>
            <a:pPr algn="ctr"/>
            <a:r>
              <a:rPr lang="en-US" dirty="0"/>
              <a:t>2019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6DB3571-9234-4651-B723-FB89F6C94D44}"/>
              </a:ext>
            </a:extLst>
          </p:cNvPr>
          <p:cNvCxnSpPr>
            <a:cxnSpLocks/>
          </p:cNvCxnSpPr>
          <p:nvPr/>
        </p:nvCxnSpPr>
        <p:spPr>
          <a:xfrm flipH="1">
            <a:off x="8253343" y="3649134"/>
            <a:ext cx="47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F709B5-DBB0-430A-A8A1-5FAA8673C64B}"/>
              </a:ext>
            </a:extLst>
          </p:cNvPr>
          <p:cNvCxnSpPr>
            <a:cxnSpLocks/>
          </p:cNvCxnSpPr>
          <p:nvPr/>
        </p:nvCxnSpPr>
        <p:spPr>
          <a:xfrm flipH="1">
            <a:off x="8177882" y="4754460"/>
            <a:ext cx="575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6AEB1FD8-BE2D-4BE8-AAF0-41CF55002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07" y="3093276"/>
            <a:ext cx="2072520" cy="11668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647D559-7A55-45E6-A70D-BEB0F4956094}"/>
              </a:ext>
            </a:extLst>
          </p:cNvPr>
          <p:cNvSpPr/>
          <p:nvPr/>
        </p:nvSpPr>
        <p:spPr>
          <a:xfrm>
            <a:off x="8732519" y="5384528"/>
            <a:ext cx="1549369" cy="549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Xiaomi Mi 10</a:t>
            </a:r>
          </a:p>
          <a:p>
            <a:pPr algn="ctr"/>
            <a:r>
              <a:rPr lang="en-US"/>
              <a:t>2020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EBA6F4-0579-4CE8-A9ED-4F12EBF22333}"/>
              </a:ext>
            </a:extLst>
          </p:cNvPr>
          <p:cNvCxnSpPr>
            <a:cxnSpLocks/>
          </p:cNvCxnSpPr>
          <p:nvPr/>
        </p:nvCxnSpPr>
        <p:spPr>
          <a:xfrm flipH="1">
            <a:off x="8253343" y="5678464"/>
            <a:ext cx="575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B915DDB2-9D85-489E-8690-900BDF1F1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25" y="5042516"/>
            <a:ext cx="2095127" cy="1166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2A40CA0-C2BF-4FAA-A3C6-1D9105E6203D}"/>
              </a:ext>
            </a:extLst>
          </p:cNvPr>
          <p:cNvCxnSpPr>
            <a:cxnSpLocks/>
          </p:cNvCxnSpPr>
          <p:nvPr/>
        </p:nvCxnSpPr>
        <p:spPr>
          <a:xfrm>
            <a:off x="8478901" y="2153300"/>
            <a:ext cx="0" cy="3775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581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6"/>
    </mc:Choice>
    <mc:Fallback xmlns="">
      <p:transition spd="slow" advTm="5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6" grpId="0" animBg="1"/>
      <p:bldP spid="37" grpId="0" animBg="1"/>
      <p:bldP spid="40" grpId="0" animBg="1"/>
      <p:bldP spid="42" grpId="0" animBg="1"/>
      <p:bldP spid="43" grpId="0" animBg="1"/>
      <p:bldP spid="44" grpId="0" animBg="1"/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/ </a:t>
            </a:r>
            <a:r>
              <a:rPr lang="en-US" sz="3200" dirty="0" err="1"/>
              <a:t>dòng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lựa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br>
              <a:rPr lang="en-US" sz="3200" dirty="0"/>
            </a:br>
            <a:r>
              <a:rPr lang="en-US" sz="3200" dirty="0"/>
              <a:t>2.2. </a:t>
            </a:r>
            <a:r>
              <a:rPr lang="en-US" sz="3200" dirty="0" err="1"/>
              <a:t>Đối</a:t>
            </a:r>
            <a:r>
              <a:rPr lang="en-US" sz="3200" dirty="0"/>
              <a:t> t</a:t>
            </a:r>
            <a:r>
              <a:rPr lang="vi-VN" sz="3200" dirty="0"/>
              <a:t>ư</a:t>
            </a:r>
            <a:r>
              <a:rPr lang="en-US" sz="3200" dirty="0" err="1"/>
              <a:t>ợng</a:t>
            </a:r>
            <a:r>
              <a:rPr lang="en-US" sz="3200" dirty="0"/>
              <a:t>,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, </a:t>
            </a:r>
            <a:r>
              <a:rPr lang="en-US" sz="3200" dirty="0" err="1"/>
              <a:t>điều</a:t>
            </a:r>
            <a:r>
              <a:rPr lang="en-US" sz="3200" dirty="0"/>
              <a:t> </a:t>
            </a:r>
            <a:r>
              <a:rPr lang="en-US" sz="3200" dirty="0" err="1"/>
              <a:t>kiện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môi</a:t>
            </a:r>
            <a:r>
              <a:rPr lang="en-US" sz="3200" dirty="0"/>
              <a:t> tr</a:t>
            </a:r>
            <a:r>
              <a:rPr lang="vi-VN" sz="3200" dirty="0"/>
              <a:t>ư</a:t>
            </a:r>
            <a:r>
              <a:rPr lang="en-US" sz="3200" dirty="0" err="1"/>
              <a:t>ờng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B7DDA3-1798-4C5D-9E51-6BD95C0CA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25" y="2053518"/>
            <a:ext cx="9530857" cy="40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0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"/>
    </mc:Choice>
    <mc:Fallback xmlns="">
      <p:transition spd="slow" advTm="72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/ </a:t>
            </a:r>
            <a:r>
              <a:rPr lang="en-US" sz="3200" dirty="0" err="1"/>
              <a:t>dòng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lựa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br>
              <a:rPr lang="en-US" sz="3200" dirty="0"/>
            </a:br>
            <a:r>
              <a:rPr lang="en-US" sz="3200" dirty="0"/>
              <a:t>2.2. </a:t>
            </a:r>
            <a:r>
              <a:rPr lang="en-US" sz="3200" dirty="0" err="1"/>
              <a:t>Đối</a:t>
            </a:r>
            <a:r>
              <a:rPr lang="en-US" sz="3200" dirty="0"/>
              <a:t> t</a:t>
            </a:r>
            <a:r>
              <a:rPr lang="vi-VN" sz="3200" dirty="0"/>
              <a:t>ư</a:t>
            </a:r>
            <a:r>
              <a:rPr lang="en-US" sz="3200" dirty="0" err="1"/>
              <a:t>ợng</a:t>
            </a:r>
            <a:r>
              <a:rPr lang="en-US" sz="3200" dirty="0"/>
              <a:t>,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, </a:t>
            </a:r>
            <a:r>
              <a:rPr lang="en-US" sz="3200" dirty="0" err="1"/>
              <a:t>điều</a:t>
            </a:r>
            <a:r>
              <a:rPr lang="en-US" sz="3200" dirty="0"/>
              <a:t> </a:t>
            </a:r>
            <a:r>
              <a:rPr lang="en-US" sz="3200" dirty="0" err="1"/>
              <a:t>kiện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môi</a:t>
            </a:r>
            <a:r>
              <a:rPr lang="en-US" sz="3200" dirty="0"/>
              <a:t> tr</a:t>
            </a:r>
            <a:r>
              <a:rPr lang="vi-VN" sz="3200" dirty="0"/>
              <a:t>ư</a:t>
            </a:r>
            <a:r>
              <a:rPr lang="en-US" sz="3200" dirty="0" err="1"/>
              <a:t>ờng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2074E-6062-4919-A643-DB1BC1918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235793"/>
            <a:ext cx="5535197" cy="3022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B15D0-EB22-4696-B11F-085CDA87D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60" y="2143332"/>
            <a:ext cx="4419320" cy="2482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3A9AF-9AD4-4867-8408-7C7697FA8122}"/>
              </a:ext>
            </a:extLst>
          </p:cNvPr>
          <p:cNvSpPr txBox="1"/>
          <p:nvPr/>
        </p:nvSpPr>
        <p:spPr>
          <a:xfrm>
            <a:off x="1097280" y="2143332"/>
            <a:ext cx="5535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Snapdragon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dung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RAM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tựa</a:t>
            </a:r>
            <a:r>
              <a:rPr lang="en-US" dirty="0"/>
              <a:t> game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65B5F-D002-42FC-A4CE-B54B99F27D70}"/>
              </a:ext>
            </a:extLst>
          </p:cNvPr>
          <p:cNvSpPr txBox="1"/>
          <p:nvPr/>
        </p:nvSpPr>
        <p:spPr>
          <a:xfrm>
            <a:off x="6801234" y="4865614"/>
            <a:ext cx="4354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Trang </a:t>
            </a:r>
            <a:r>
              <a:rPr lang="en-US" dirty="0" err="1"/>
              <a:t>bị</a:t>
            </a:r>
            <a:r>
              <a:rPr lang="en-US" dirty="0"/>
              <a:t> camera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endParaRPr lang="en-US" dirty="0"/>
          </a:p>
          <a:p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loa</a:t>
            </a:r>
            <a:r>
              <a:rPr lang="en-US" dirty="0"/>
              <a:t> </a:t>
            </a:r>
            <a:r>
              <a:rPr lang="en-US" dirty="0" err="1"/>
              <a:t>kép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86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/ </a:t>
            </a:r>
            <a:r>
              <a:rPr lang="en-US" sz="3200" dirty="0" err="1"/>
              <a:t>dòng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lựa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br>
              <a:rPr lang="en-US" sz="3200" dirty="0"/>
            </a:br>
            <a:r>
              <a:rPr lang="en-US" sz="3200" dirty="0"/>
              <a:t>2.3.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mỹ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Phác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ý 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  <a:p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mỹ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endParaRPr lang="en-US" dirty="0"/>
          </a:p>
          <a:p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Sforum - Trang thông tin công nghệ mới nhất Xiaomi-1 Xiaomi được cấp bằng sáng chế smartphone với pin năng lượng mặt trời ở mặt lưng ">
            <a:extLst>
              <a:ext uri="{FF2B5EF4-FFF2-40B4-BE49-F238E27FC236}">
                <a16:creationId xmlns:a16="http://schemas.microsoft.com/office/drawing/2014/main" id="{0ED958C5-06E0-4D64-9A59-673C7F363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" r="-1344"/>
          <a:stretch/>
        </p:blipFill>
        <p:spPr bwMode="auto">
          <a:xfrm>
            <a:off x="5908121" y="2148335"/>
            <a:ext cx="2774485" cy="18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fter Xiaomi Mi 10, Redmi K30 Pro 5G is coming out with 33W fast ...">
            <a:extLst>
              <a:ext uri="{FF2B5EF4-FFF2-40B4-BE49-F238E27FC236}">
                <a16:creationId xmlns:a16="http://schemas.microsoft.com/office/drawing/2014/main" id="{9AD0563C-68EB-4933-B8F3-FCB8293CC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0" t="6850" r="27133" b="5996"/>
          <a:stretch/>
        </p:blipFill>
        <p:spPr bwMode="auto">
          <a:xfrm>
            <a:off x="8836251" y="3429000"/>
            <a:ext cx="2319427" cy="25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8F3314B-B903-4D86-97EE-FCF564281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r="3790" b="12031"/>
          <a:stretch/>
        </p:blipFill>
        <p:spPr bwMode="auto">
          <a:xfrm>
            <a:off x="5908121" y="4200710"/>
            <a:ext cx="2774485" cy="177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Xiaomi Mi 10 Pro top half of display">
            <a:extLst>
              <a:ext uri="{FF2B5EF4-FFF2-40B4-BE49-F238E27FC236}">
                <a16:creationId xmlns:a16="http://schemas.microsoft.com/office/drawing/2014/main" id="{7EF96228-6951-4B31-9CFE-9EFAB8A0A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644" b="15913"/>
          <a:stretch/>
        </p:blipFill>
        <p:spPr bwMode="auto">
          <a:xfrm>
            <a:off x="8836252" y="2108201"/>
            <a:ext cx="2319427" cy="111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"/>
    </mc:Choice>
    <mc:Fallback xmlns="">
      <p:transition spd="slow" advTm="66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/ </a:t>
            </a:r>
            <a:r>
              <a:rPr lang="en-US" sz="3200" dirty="0" err="1"/>
              <a:t>dòng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lựa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br>
              <a:rPr lang="en-US" sz="3200" dirty="0"/>
            </a:br>
            <a:r>
              <a:rPr lang="en-US" sz="3200" dirty="0"/>
              <a:t>2.4.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4048" marR="0" lvl="2" indent="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vi-VN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Bản thiết kế kỹ thuật sản phẩm</a:t>
            </a:r>
            <a:endParaRPr lang="en-US" sz="1600" dirty="0">
              <a:latin typeface="Geogia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4048" marR="0" lvl="2" indent="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vi-VN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Thiết kế, chế thử sản phẩm</a:t>
            </a:r>
            <a:endParaRPr lang="en-US" sz="1600" dirty="0">
              <a:latin typeface="Geogia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4048" marR="0" lvl="2" indent="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sz="1600" dirty="0" err="1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chất</a:t>
            </a:r>
            <a:r>
              <a:rPr lang="en-US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 l</a:t>
            </a:r>
            <a:r>
              <a:rPr lang="vi-VN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ư</a:t>
            </a:r>
            <a:r>
              <a:rPr lang="en-US" sz="1600" dirty="0" err="1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ợng</a:t>
            </a:r>
            <a:r>
              <a:rPr lang="en-US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phẩm</a:t>
            </a:r>
            <a:endParaRPr lang="en-US" sz="1600" dirty="0">
              <a:latin typeface="Geogia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4048" marR="0" lvl="2" indent="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vi-VN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Hiệu chỉnh, hoàn thiện mẫu sản phẩm</a:t>
            </a:r>
            <a:endParaRPr lang="en-US" sz="1600" dirty="0">
              <a:latin typeface="Geogia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84048" marR="0" lvl="2" indent="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vi-VN" sz="1600" dirty="0">
                <a:latin typeface="Geogia"/>
                <a:ea typeface="Times New Roman" panose="02020603050405020304" pitchFamily="18" charset="0"/>
                <a:cs typeface="Arial" panose="020B0604020202020204" pitchFamily="34" charset="0"/>
              </a:rPr>
              <a:t>Hồ sơ thiết kế kỹ thuật sản phẩm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87EB8-D540-46A6-931A-C0A5E0C7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106" y="1929640"/>
            <a:ext cx="2932747" cy="2001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6E1A4-BDCB-44A9-9748-84E2729F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18" y="3931635"/>
            <a:ext cx="3145784" cy="2158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DBD76E-5852-4378-AA6C-19854C07A8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" b="1334"/>
          <a:stretch/>
        </p:blipFill>
        <p:spPr>
          <a:xfrm>
            <a:off x="4320810" y="4004721"/>
            <a:ext cx="2996740" cy="2062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C1B5A6-2CCF-4DB6-9D6C-E6DD522EE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191" y="2035115"/>
            <a:ext cx="3122391" cy="1855825"/>
          </a:xfrm>
          <a:prstGeom prst="rect">
            <a:avLst/>
          </a:prstGeom>
        </p:spPr>
      </p:pic>
      <p:pic>
        <p:nvPicPr>
          <p:cNvPr id="4102" name="Picture 6" descr="Mổ bụng Xiaomi Mi 10 Pro: Thiết kế đỉnh cao bên trong một mẫu flagship có giá chỉ từ 16 triệu đồng - Ảnh 17.">
            <a:extLst>
              <a:ext uri="{FF2B5EF4-FFF2-40B4-BE49-F238E27FC236}">
                <a16:creationId xmlns:a16="http://schemas.microsoft.com/office/drawing/2014/main" id="{BD460955-82E8-4D31-9D76-CA4848334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" t="22521" r="36159" b="17768"/>
          <a:stretch/>
        </p:blipFill>
        <p:spPr bwMode="auto">
          <a:xfrm>
            <a:off x="7606150" y="4004721"/>
            <a:ext cx="3652471" cy="210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9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"/>
    </mc:Choice>
    <mc:Fallback xmlns="">
      <p:transition spd="slow" advTm="71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/ </a:t>
            </a:r>
            <a:r>
              <a:rPr lang="en-US" sz="3200" dirty="0" err="1"/>
              <a:t>dòng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lựa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br>
              <a:rPr lang="en-US" sz="3200" dirty="0"/>
            </a:br>
            <a:r>
              <a:rPr lang="en-US" sz="3200" dirty="0"/>
              <a:t>2.5.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Ergonomics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2.5.1.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an </a:t>
            </a:r>
            <a:r>
              <a:rPr lang="en-US" dirty="0" err="1"/>
              <a:t>toàn</a:t>
            </a:r>
            <a:endParaRPr lang="en-US" dirty="0"/>
          </a:p>
          <a:p>
            <a:r>
              <a:rPr lang="en-US" dirty="0"/>
              <a:t>2.5.2.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2.5.3.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endParaRPr lang="en-US" dirty="0"/>
          </a:p>
          <a:p>
            <a:r>
              <a:rPr lang="en-US" dirty="0"/>
              <a:t>2.5.4.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nghi</a:t>
            </a:r>
            <a:endParaRPr lang="en-US" dirty="0"/>
          </a:p>
          <a:p>
            <a:r>
              <a:rPr lang="en-US" dirty="0"/>
              <a:t>2.5.5.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en-US" dirty="0"/>
              <a:t> </a:t>
            </a:r>
            <a:r>
              <a:rPr lang="en-US" dirty="0" err="1"/>
              <a:t>bền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4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"/>
    </mc:Choice>
    <mc:Fallback xmlns="">
      <p:transition spd="slow" advTm="107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Ergonomics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2.5.1.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an </a:t>
            </a:r>
            <a:r>
              <a:rPr lang="en-US" sz="3200" dirty="0" err="1"/>
              <a:t>toàn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492322D-3BB8-4601-8F4D-B24F9B4B3B9B}"/>
              </a:ext>
            </a:extLst>
          </p:cNvPr>
          <p:cNvSpPr/>
          <p:nvPr/>
        </p:nvSpPr>
        <p:spPr>
          <a:xfrm>
            <a:off x="6079427" y="3095448"/>
            <a:ext cx="5076253" cy="31931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latin typeface="Source Sans Pro"/>
              </a:rPr>
              <a:t>Mặt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trước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và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sau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đều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làm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từ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kính</a:t>
            </a:r>
            <a:r>
              <a:rPr lang="en-US" sz="2000" b="0" strike="noStrike" spc="-1" dirty="0">
                <a:latin typeface="Source Sans Pro"/>
              </a:rPr>
              <a:t>, </a:t>
            </a:r>
            <a:r>
              <a:rPr lang="en-US" sz="2000" b="0" strike="noStrike" spc="-1" dirty="0" err="1">
                <a:latin typeface="Source Sans Pro"/>
              </a:rPr>
              <a:t>thân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máy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làm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bẳng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kim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loại</a:t>
            </a:r>
            <a:r>
              <a:rPr lang="en-US" sz="2000" b="0" strike="noStrike" spc="-1" dirty="0">
                <a:latin typeface="Source Sans Pro"/>
              </a:rPr>
              <a:t>, </a:t>
            </a:r>
            <a:r>
              <a:rPr lang="en-US" sz="2000" b="0" strike="noStrike" spc="-1" dirty="0" err="1">
                <a:latin typeface="Source Sans Pro"/>
              </a:rPr>
              <a:t>bo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cong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cho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khả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năng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cầm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nắm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dễ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dàng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latin typeface="Source Sans Pro"/>
              </a:rPr>
              <a:t>Trọng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lượng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máy</a:t>
            </a:r>
            <a:r>
              <a:rPr lang="en-US" sz="2000" b="0" strike="noStrike" spc="-1" dirty="0">
                <a:latin typeface="Source Sans Pro"/>
              </a:rPr>
              <a:t> 208g, </a:t>
            </a:r>
            <a:r>
              <a:rPr lang="en-US" sz="2000" b="0" strike="noStrike" spc="-1" dirty="0" err="1">
                <a:latin typeface="Source Sans Pro"/>
              </a:rPr>
              <a:t>kích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thước</a:t>
            </a:r>
            <a:r>
              <a:rPr lang="en-US" sz="2000" b="0" strike="noStrike" spc="-1" dirty="0">
                <a:latin typeface="Source Sans Pro"/>
              </a:rPr>
              <a:t> 162.6 x 75.8 x 9 mm </a:t>
            </a:r>
            <a:r>
              <a:rPr lang="en-US" sz="2000" b="0" strike="noStrike" spc="-1" dirty="0" err="1">
                <a:latin typeface="Source Sans Pro"/>
              </a:rPr>
              <a:t>không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quá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lớn</a:t>
            </a:r>
            <a:r>
              <a:rPr lang="en-US" sz="2000" b="0" strike="noStrike" spc="-1" dirty="0">
                <a:latin typeface="Source Sans Pro"/>
              </a:rPr>
              <a:t>, </a:t>
            </a:r>
            <a:r>
              <a:rPr lang="en-US" sz="2000" b="0" strike="noStrike" spc="-1" dirty="0" err="1">
                <a:latin typeface="Source Sans Pro"/>
              </a:rPr>
              <a:t>khá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mượt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Hình ảnh 137">
            <a:extLst>
              <a:ext uri="{FF2B5EF4-FFF2-40B4-BE49-F238E27FC236}">
                <a16:creationId xmlns:a16="http://schemas.microsoft.com/office/drawing/2014/main" id="{A1B23E76-AF17-46D2-A369-BEF7226F2FBE}"/>
              </a:ext>
            </a:extLst>
          </p:cNvPr>
          <p:cNvPicPr/>
          <p:nvPr/>
        </p:nvPicPr>
        <p:blipFill>
          <a:blip r:embed="rId3"/>
          <a:srcRect l="28902" t="594" r="24505" b="7678"/>
          <a:stretch/>
        </p:blipFill>
        <p:spPr>
          <a:xfrm>
            <a:off x="1198418" y="2115584"/>
            <a:ext cx="4170536" cy="3961678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94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"/>
    </mc:Choice>
    <mc:Fallback xmlns="">
      <p:transition spd="slow" advTm="1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Ergonomics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2.5.1.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an </a:t>
            </a:r>
            <a:r>
              <a:rPr lang="en-US" sz="3200" dirty="0" err="1"/>
              <a:t>toàn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951D1C93-59A3-4BF0-9197-270C18EA441F}"/>
              </a:ext>
            </a:extLst>
          </p:cNvPr>
          <p:cNvSpPr/>
          <p:nvPr/>
        </p:nvSpPr>
        <p:spPr>
          <a:xfrm>
            <a:off x="1523909" y="2533342"/>
            <a:ext cx="5405397" cy="48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latin typeface="Source Sans Pro"/>
              </a:rPr>
              <a:t>Thiết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kế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cuộn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sạc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không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dây</a:t>
            </a:r>
            <a:r>
              <a:rPr lang="en-US" sz="2000" b="0" strike="noStrike" spc="-1" dirty="0">
                <a:latin typeface="Source Sans Pro"/>
              </a:rPr>
              <a:t> → </a:t>
            </a:r>
            <a:r>
              <a:rPr lang="en-US" sz="2000" b="0" strike="noStrike" spc="-1" dirty="0" err="1">
                <a:latin typeface="Source Sans Pro"/>
              </a:rPr>
              <a:t>sạc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không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dây</a:t>
            </a:r>
            <a:r>
              <a:rPr lang="en-US" sz="2000" b="0" strike="noStrike" spc="-1" dirty="0">
                <a:latin typeface="Source Sans Pro"/>
              </a:rPr>
              <a:t>, </a:t>
            </a:r>
            <a:r>
              <a:rPr lang="en-US" sz="2000" b="0" strike="noStrike" spc="-1" dirty="0" err="1">
                <a:latin typeface="Source Sans Pro"/>
              </a:rPr>
              <a:t>kèm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theo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các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miếng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tản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nhiệt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kép</a:t>
            </a:r>
            <a:r>
              <a:rPr lang="en-US" sz="2000" b="0" strike="noStrike" spc="-1" dirty="0">
                <a:latin typeface="Source Sans Pro"/>
              </a:rPr>
              <a:t> graphite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latin typeface="Source Sans Pro"/>
              </a:rPr>
              <a:t>Chứa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cảm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biến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chống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nhấp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nháy</a:t>
            </a:r>
            <a:r>
              <a:rPr lang="en-US" sz="2000" b="0" strike="noStrike" spc="-1" dirty="0">
                <a:latin typeface="Source Sans Pro"/>
              </a:rPr>
              <a:t>, </a:t>
            </a:r>
            <a:r>
              <a:rPr lang="en-US" sz="2000" b="0" strike="noStrike" spc="-1" dirty="0" err="1">
                <a:latin typeface="Source Sans Pro"/>
              </a:rPr>
              <a:t>cảm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biến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ánh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sáng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trước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và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sau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có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khả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năng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phát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hiện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nguồn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sáng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trong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môi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trường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xung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quanh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và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điều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chỉnh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độ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sáng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bảo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vệ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mắt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Source Sans Pro"/>
              </a:rPr>
              <a:t>Pin </a:t>
            </a:r>
            <a:r>
              <a:rPr lang="en-US" sz="2000" b="0" strike="noStrike" spc="-1" dirty="0" err="1">
                <a:latin typeface="Source Sans Pro"/>
              </a:rPr>
              <a:t>thiết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kế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dài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giảm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trở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kháng</a:t>
            </a:r>
            <a:r>
              <a:rPr lang="en-US" sz="2000" b="0" strike="noStrike" spc="-1" dirty="0">
                <a:latin typeface="Source Sans Pro"/>
              </a:rPr>
              <a:t>, </a:t>
            </a:r>
            <a:r>
              <a:rPr lang="en-US" sz="2000" b="0" strike="noStrike" spc="-1" dirty="0" err="1">
                <a:latin typeface="Source Sans Pro"/>
              </a:rPr>
              <a:t>tổn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thất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năng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lượng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và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giảm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sinh</a:t>
            </a:r>
            <a:r>
              <a:rPr lang="en-US" sz="2000" b="0" strike="noStrike" spc="-1" dirty="0">
                <a:latin typeface="Source Sans Pro"/>
              </a:rPr>
              <a:t> </a:t>
            </a:r>
            <a:r>
              <a:rPr lang="en-US" sz="2000" b="0" strike="noStrike" spc="-1" dirty="0" err="1">
                <a:latin typeface="Source Sans Pro"/>
              </a:rPr>
              <a:t>nhiệt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8" name="Hình ảnh 140">
            <a:extLst>
              <a:ext uri="{FF2B5EF4-FFF2-40B4-BE49-F238E27FC236}">
                <a16:creationId xmlns:a16="http://schemas.microsoft.com/office/drawing/2014/main" id="{902F2C2C-783A-43D5-9EF1-707F9D2461A0}"/>
              </a:ext>
            </a:extLst>
          </p:cNvPr>
          <p:cNvPicPr/>
          <p:nvPr/>
        </p:nvPicPr>
        <p:blipFill>
          <a:blip r:embed="rId3"/>
          <a:srcRect l="15169" t="-846" r="33912"/>
          <a:stretch/>
        </p:blipFill>
        <p:spPr>
          <a:xfrm>
            <a:off x="7170757" y="2069831"/>
            <a:ext cx="3497334" cy="404453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43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0"/>
    </mc:Choice>
    <mc:Fallback xmlns="">
      <p:transition spd="slow" advTm="2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Ergonomics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2.5.2.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dễ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Hình ảnh 142">
            <a:extLst>
              <a:ext uri="{FF2B5EF4-FFF2-40B4-BE49-F238E27FC236}">
                <a16:creationId xmlns:a16="http://schemas.microsoft.com/office/drawing/2014/main" id="{801B2868-E890-4E30-8062-F4578A3910A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546427" y="2151972"/>
            <a:ext cx="3474360" cy="3876295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400D200A-5398-413A-B4EC-3EF44F724248}"/>
              </a:ext>
            </a:extLst>
          </p:cNvPr>
          <p:cNvSpPr/>
          <p:nvPr/>
        </p:nvSpPr>
        <p:spPr>
          <a:xfrm>
            <a:off x="2171214" y="3065282"/>
            <a:ext cx="3474360" cy="14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Source Sans Pro"/>
              </a:rPr>
              <a:t>Mặt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trước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và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sau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đều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được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làm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bằng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kính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được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làm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cong</a:t>
            </a:r>
            <a:r>
              <a:rPr lang="en-US" sz="1800" b="0" strike="noStrike" spc="-1" dirty="0">
                <a:latin typeface="Source Sans Pro"/>
              </a:rPr>
              <a:t> ra </a:t>
            </a:r>
            <a:r>
              <a:rPr lang="en-US" sz="1800" b="0" strike="noStrike" spc="-1" dirty="0" err="1">
                <a:latin typeface="Source Sans Pro"/>
              </a:rPr>
              <a:t>để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cầm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nắm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tốt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hơn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Source Sans Pro"/>
              </a:rPr>
              <a:t>Vân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tay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trong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màn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hình</a:t>
            </a:r>
            <a:endParaRPr lang="en-US" sz="1800" b="0" strike="noStrike" spc="-1" dirty="0"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60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9"/>
    </mc:Choice>
    <mc:Fallback xmlns="">
      <p:transition spd="slow" advTm="1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67AE60-B920-4387-BBF9-01BB8BE2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6038"/>
            <a:ext cx="10058400" cy="805826"/>
          </a:xfrm>
        </p:spPr>
        <p:txBody>
          <a:bodyPr>
            <a:normAutofit/>
          </a:bodyPr>
          <a:lstStyle/>
          <a:p>
            <a:r>
              <a:rPr lang="en-US" sz="3200" dirty="0" err="1"/>
              <a:t>Cấu</a:t>
            </a:r>
            <a:r>
              <a:rPr lang="en-US" sz="3200" dirty="0"/>
              <a:t> </a:t>
            </a:r>
            <a:r>
              <a:rPr lang="en-US" sz="3200" dirty="0" err="1"/>
              <a:t>trúc</a:t>
            </a:r>
            <a:r>
              <a:rPr lang="en-US" sz="3200" dirty="0"/>
              <a:t>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thuyết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endParaRPr lang="en-GB" sz="3200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2CFC254-4E0D-4A07-83D0-4E486C951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389480"/>
              </p:ext>
            </p:extLst>
          </p:nvPr>
        </p:nvGraphicFramePr>
        <p:xfrm>
          <a:off x="1097280" y="1006679"/>
          <a:ext cx="10058400" cy="5151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993096058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4214501875"/>
                    </a:ext>
                  </a:extLst>
                </a:gridCol>
              </a:tblGrid>
              <a:tr h="29931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 </a:t>
                      </a:r>
                      <a:r>
                        <a:rPr lang="en-US" sz="14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endParaRPr lang="en-US" sz="14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919511"/>
                  </a:ext>
                </a:extLst>
              </a:tr>
              <a:tr h="92786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Nghiên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cứu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về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nghiệp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đối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thủ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cạnh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</a:t>
                      </a:r>
                      <a:r>
                        <a:rPr lang="vi-V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1.1.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Nghiên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cứu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thương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hiệu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doanh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nghiệp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1.2.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Đối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ợng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ơng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hiệu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1.3.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Đối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thủ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cạnh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tranh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cùng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loại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1.4. Xu h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ớng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trang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21176"/>
                  </a:ext>
                </a:extLst>
              </a:tr>
              <a:tr h="176593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Nghiên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cứu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lựa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2.1. Q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uá trình phát triển của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endParaRPr lang="vi-VN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2.2. 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Đối tượng,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hức năng, điều kiện và môi trường sử dụng của sản phẩm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2.3.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mỹ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thuật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2.4.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kỹ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thuật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2.5. 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Nguyên tắc thiết kế Ergonomic trong thiết kế sản phẩm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2.6.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Quá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quảng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bá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marketing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132373"/>
                  </a:ext>
                </a:extLst>
              </a:tr>
              <a:tr h="92786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đánh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về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</a:t>
                      </a:r>
                      <a:r>
                        <a:rPr lang="vi-V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dạng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ảnh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họa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từng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3.1.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mỹ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thuật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3.2.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kỹ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thuật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3.3. So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sánh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3.4.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quảng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bá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marketing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649463"/>
                  </a:ext>
                </a:extLst>
              </a:tr>
              <a:tr h="92786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  <a:r>
                        <a:rPr lang="vi-V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4.1. D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ới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góc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mỹ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thuật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4.2. D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ới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góc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kỹ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thuật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4.3. D</a:t>
                      </a: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ới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góc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quảng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bá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phẩm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400" rtl="0" eaLnBrk="1" latinLnBrk="0" hangingPunct="1"/>
                      <a:endParaRPr lang="en-GB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165085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281389-8533-4F32-8E37-4CD856C0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"/>
    </mc:Choice>
    <mc:Fallback xmlns="">
      <p:transition spd="slow" advTm="110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Ergonomics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2.5.3.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đủ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tin </a:t>
            </a:r>
            <a:r>
              <a:rPr lang="en-US" sz="3200" dirty="0" err="1"/>
              <a:t>cậy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98CAA-261E-40FB-92CC-A4C13DB3A606}"/>
              </a:ext>
            </a:extLst>
          </p:cNvPr>
          <p:cNvSpPr/>
          <p:nvPr/>
        </p:nvSpPr>
        <p:spPr>
          <a:xfrm>
            <a:off x="1097280" y="2323568"/>
            <a:ext cx="10058400" cy="328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Nhà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sản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xuất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luôn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đ</a:t>
            </a:r>
            <a:r>
              <a:rPr lang="vi-VN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 ra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những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thông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tin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cụ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thể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về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chi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tiết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máy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cũng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nh</a:t>
            </a:r>
            <a:r>
              <a:rPr lang="vi-VN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,..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Giúp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khách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hàng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có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thể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dễ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tra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cứu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Hãng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Xiaomi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đã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tạo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đ</a:t>
            </a:r>
            <a:r>
              <a:rPr lang="vi-VN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ợc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chỗ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đứng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của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mình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cũng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nh</a:t>
            </a:r>
            <a:r>
              <a:rPr lang="vi-VN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sự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tin t</a:t>
            </a:r>
            <a:r>
              <a:rPr lang="vi-VN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ởng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của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khách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hàng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trên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thị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tr</a:t>
            </a:r>
            <a:r>
              <a:rPr lang="vi-VN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ờng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điện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tử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thế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giới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những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sản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phẩm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mới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như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Mi 10 Pro đ</a:t>
            </a:r>
            <a:r>
              <a:rPr lang="vi-VN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ợc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đặt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hàng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tr</a:t>
            </a:r>
            <a:r>
              <a:rPr lang="vi-VN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ớc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rất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nhiều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tr</a:t>
            </a:r>
            <a:r>
              <a:rPr lang="vi-VN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ớc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khi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mở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bán</a:t>
            </a:r>
            <a:r>
              <a:rPr lang="en-US" sz="2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192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"/>
    </mc:Choice>
    <mc:Fallback xmlns="">
      <p:transition spd="slow" advTm="223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Ergonomics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2.5.4.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tiện</a:t>
            </a:r>
            <a:r>
              <a:rPr lang="en-US" sz="3200" dirty="0"/>
              <a:t> </a:t>
            </a:r>
            <a:r>
              <a:rPr lang="en-US" sz="3200" dirty="0" err="1"/>
              <a:t>nghi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Hình ảnh 147">
            <a:extLst>
              <a:ext uri="{FF2B5EF4-FFF2-40B4-BE49-F238E27FC236}">
                <a16:creationId xmlns:a16="http://schemas.microsoft.com/office/drawing/2014/main" id="{C1767E1B-87E2-42B7-AEF0-A7EC0B17344D}"/>
              </a:ext>
            </a:extLst>
          </p:cNvPr>
          <p:cNvPicPr/>
          <p:nvPr/>
        </p:nvPicPr>
        <p:blipFill>
          <a:blip r:embed="rId3"/>
          <a:srcRect l="31972" t="1824"/>
          <a:stretch/>
        </p:blipFill>
        <p:spPr>
          <a:xfrm>
            <a:off x="6421120" y="2169091"/>
            <a:ext cx="4023000" cy="3909976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FF0CCF38-8AA6-4981-9BBA-18F294B8A76A}"/>
              </a:ext>
            </a:extLst>
          </p:cNvPr>
          <p:cNvSpPr/>
          <p:nvPr/>
        </p:nvSpPr>
        <p:spPr>
          <a:xfrm>
            <a:off x="1495785" y="2712679"/>
            <a:ext cx="4023000" cy="2956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Source Sans Pro"/>
              </a:rPr>
              <a:t>Màn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hình</a:t>
            </a:r>
            <a:r>
              <a:rPr lang="en-US" sz="1800" b="0" strike="noStrike" spc="-1" dirty="0">
                <a:latin typeface="Source Sans Pro"/>
              </a:rPr>
              <a:t> Super AMOLED 6.67 inch </a:t>
            </a:r>
            <a:r>
              <a:rPr lang="en-US" sz="1800" b="0" strike="noStrike" spc="-1" dirty="0" err="1">
                <a:latin typeface="Source Sans Pro"/>
              </a:rPr>
              <a:t>với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tần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số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quét</a:t>
            </a:r>
            <a:r>
              <a:rPr lang="en-US" sz="1800" b="0" strike="noStrike" spc="-1" dirty="0">
                <a:latin typeface="Source Sans Pro"/>
              </a:rPr>
              <a:t> 90HZ, </a:t>
            </a:r>
            <a:r>
              <a:rPr lang="en-US" sz="1800" b="0" strike="noStrike" spc="-1" dirty="0" err="1">
                <a:latin typeface="Source Sans Pro"/>
              </a:rPr>
              <a:t>tỷ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lệ</a:t>
            </a:r>
            <a:r>
              <a:rPr lang="en-US" sz="1800" b="0" strike="noStrike" spc="-1" dirty="0">
                <a:latin typeface="Source Sans Pro"/>
              </a:rPr>
              <a:t> 18:7:9, </a:t>
            </a:r>
            <a:r>
              <a:rPr lang="en-US" sz="1800" b="0" strike="noStrike" spc="-1" dirty="0" err="1">
                <a:latin typeface="Source Sans Pro"/>
              </a:rPr>
              <a:t>hỗ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trợ</a:t>
            </a:r>
            <a:r>
              <a:rPr lang="en-US" sz="1800" b="0" strike="noStrike" spc="-1" dirty="0">
                <a:latin typeface="Source Sans Pro"/>
              </a:rPr>
              <a:t> DCI-P3 </a:t>
            </a:r>
            <a:r>
              <a:rPr lang="en-US" sz="1800" b="0" strike="noStrike" spc="-1" dirty="0" err="1">
                <a:latin typeface="Source Sans Pro"/>
              </a:rPr>
              <a:t>và</a:t>
            </a:r>
            <a:r>
              <a:rPr lang="en-US" sz="1800" b="0" strike="noStrike" spc="-1" dirty="0">
                <a:latin typeface="Source Sans Pro"/>
              </a:rPr>
              <a:t> HDR10+, </a:t>
            </a:r>
            <a:r>
              <a:rPr lang="en-US" sz="1800" b="0" strike="noStrike" spc="-1" dirty="0" err="1">
                <a:latin typeface="Source Sans Pro"/>
              </a:rPr>
              <a:t>sử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dụng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kính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cường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lực</a:t>
            </a:r>
            <a:r>
              <a:rPr lang="en-US" sz="1800" b="0" strike="noStrike" spc="-1" dirty="0">
                <a:latin typeface="Source Sans Pro"/>
              </a:rPr>
              <a:t> Gorilla Glass 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Source Sans Pro"/>
              </a:rPr>
              <a:t>Cho </a:t>
            </a:r>
            <a:r>
              <a:rPr lang="en-US" sz="1800" b="0" strike="noStrike" spc="-1" dirty="0" err="1">
                <a:latin typeface="Source Sans Pro"/>
              </a:rPr>
              <a:t>phép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thay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đổi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tần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số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quét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để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tiết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kiệm</a:t>
            </a:r>
            <a:r>
              <a:rPr lang="en-US" sz="1800" b="0" strike="noStrike" spc="-1" dirty="0">
                <a:latin typeface="Source Sans Pro"/>
              </a:rPr>
              <a:t> pin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Source Sans Pro"/>
              </a:rPr>
              <a:t>Camera </a:t>
            </a:r>
            <a:r>
              <a:rPr lang="en-US" sz="1800" b="0" strike="noStrike" spc="-1" dirty="0" err="1">
                <a:latin typeface="Source Sans Pro"/>
              </a:rPr>
              <a:t>trước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đục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lỗ</a:t>
            </a:r>
            <a:r>
              <a:rPr lang="en-US" sz="1800" b="0" strike="noStrike" spc="-1" dirty="0">
                <a:latin typeface="Source Sans Pro"/>
              </a:rPr>
              <a:t> 20MP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5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64"/>
    </mc:Choice>
    <mc:Fallback xmlns="">
      <p:transition spd="slow" advTm="27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Ergonomics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2.5.4.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tiện</a:t>
            </a:r>
            <a:r>
              <a:rPr lang="en-US" sz="3200" dirty="0"/>
              <a:t> </a:t>
            </a:r>
            <a:r>
              <a:rPr lang="en-US" sz="3200" dirty="0" err="1"/>
              <a:t>nghi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Hộp Văn bản 2">
            <a:extLst>
              <a:ext uri="{FF2B5EF4-FFF2-40B4-BE49-F238E27FC236}">
                <a16:creationId xmlns:a16="http://schemas.microsoft.com/office/drawing/2014/main" id="{4792567E-2F85-4897-AA3C-66F6F1227341}"/>
              </a:ext>
            </a:extLst>
          </p:cNvPr>
          <p:cNvSpPr txBox="1"/>
          <p:nvPr/>
        </p:nvSpPr>
        <p:spPr>
          <a:xfrm>
            <a:off x="7979959" y="2610852"/>
            <a:ext cx="31757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dirty="0" err="1"/>
              <a:t>Chiếc</a:t>
            </a:r>
            <a:r>
              <a:rPr lang="vi-VN" dirty="0"/>
              <a:t> </a:t>
            </a:r>
            <a:r>
              <a:rPr lang="vi-VN" dirty="0" err="1"/>
              <a:t>smartphone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trong </a:t>
            </a:r>
            <a:r>
              <a:rPr lang="vi-VN" dirty="0" err="1"/>
              <a:t>suốt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ngày</a:t>
            </a:r>
            <a:r>
              <a:rPr lang="vi-VN" dirty="0"/>
              <a:t> </a:t>
            </a:r>
            <a:r>
              <a:rPr lang="vi-VN" dirty="0" err="1"/>
              <a:t>dài</a:t>
            </a:r>
            <a:r>
              <a:rPr lang="vi-VN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vi-VN" dirty="0"/>
              <a:t>Với công nghệ sạc nhanh 50W, cho phép bạn sạc 50% trong 15 phút, sạc đầy 83% trong vòng 45 phút ; với công nghệ sạc không dây 30W, ta có thể sạc đầy pin trong 80 phút.</a:t>
            </a:r>
            <a:endParaRPr lang="en-US" dirty="0"/>
          </a:p>
        </p:txBody>
      </p:sp>
      <p:pic>
        <p:nvPicPr>
          <p:cNvPr id="4098" name="Picture 2" descr="Xiaomi Mi Note 10 Pro Green Cell phones Sale, Price &amp; Reviews ...">
            <a:extLst>
              <a:ext uri="{FF2B5EF4-FFF2-40B4-BE49-F238E27FC236}">
                <a16:creationId xmlns:a16="http://schemas.microsoft.com/office/drawing/2014/main" id="{B51734EE-3C5D-4C8D-8D32-87D946680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04112"/>
            <a:ext cx="6730637" cy="415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829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3"/>
    </mc:Choice>
    <mc:Fallback xmlns="">
      <p:transition spd="slow" advTm="1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Ergonomics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2.5.4.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tiện</a:t>
            </a:r>
            <a:r>
              <a:rPr lang="en-US" sz="3200" dirty="0"/>
              <a:t> </a:t>
            </a:r>
            <a:r>
              <a:rPr lang="en-US" sz="3200" dirty="0" err="1"/>
              <a:t>nghi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BD0112C8-C8AE-44FD-B092-ED1259EC7AAE}"/>
              </a:ext>
            </a:extLst>
          </p:cNvPr>
          <p:cNvSpPr/>
          <p:nvPr/>
        </p:nvSpPr>
        <p:spPr>
          <a:xfrm>
            <a:off x="1971755" y="2539919"/>
            <a:ext cx="3861732" cy="353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Source Sans Pro"/>
              </a:rPr>
              <a:t>Mặt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sau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gồm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cụm</a:t>
            </a:r>
            <a:r>
              <a:rPr lang="en-US" sz="1800" b="0" strike="noStrike" spc="-1" dirty="0">
                <a:latin typeface="Source Sans Pro"/>
              </a:rPr>
              <a:t> 4 camera </a:t>
            </a:r>
            <a:r>
              <a:rPr lang="en-US" sz="1800" b="0" strike="noStrike" spc="-1" dirty="0" err="1">
                <a:latin typeface="Source Sans Pro"/>
              </a:rPr>
              <a:t>với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một</a:t>
            </a:r>
            <a:r>
              <a:rPr lang="en-US" sz="1800" b="0" strike="noStrike" spc="-1" dirty="0">
                <a:latin typeface="Source Sans Pro"/>
              </a:rPr>
              <a:t> camera </a:t>
            </a:r>
            <a:r>
              <a:rPr lang="en-US" sz="1800" b="0" strike="noStrike" spc="-1" dirty="0" err="1">
                <a:latin typeface="Source Sans Pro"/>
              </a:rPr>
              <a:t>ẩn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nhỏ</a:t>
            </a:r>
            <a:r>
              <a:rPr lang="en-US" sz="1800" b="0" strike="noStrike" spc="-1" dirty="0">
                <a:latin typeface="Source Sans Pro"/>
              </a:rPr>
              <a:t>. </a:t>
            </a:r>
            <a:r>
              <a:rPr lang="en-US" sz="1800" b="0" strike="noStrike" spc="-1" dirty="0" err="1">
                <a:latin typeface="Source Sans Pro"/>
              </a:rPr>
              <a:t>Một</a:t>
            </a:r>
            <a:r>
              <a:rPr lang="en-US" sz="1800" b="0" strike="noStrike" spc="-1" dirty="0">
                <a:latin typeface="Source Sans Pro"/>
              </a:rPr>
              <a:t> camera </a:t>
            </a:r>
            <a:r>
              <a:rPr lang="en-US" sz="1800" b="0" strike="noStrike" spc="-1" dirty="0" err="1">
                <a:latin typeface="Source Sans Pro"/>
              </a:rPr>
              <a:t>chính</a:t>
            </a:r>
            <a:r>
              <a:rPr lang="en-US" sz="1800" b="0" strike="noStrike" spc="-1" dirty="0">
                <a:latin typeface="Source Sans Pro"/>
              </a:rPr>
              <a:t> 108MP, camera </a:t>
            </a:r>
            <a:r>
              <a:rPr lang="en-US" sz="1800" b="0" strike="noStrike" spc="-1" dirty="0" err="1">
                <a:latin typeface="Source Sans Pro"/>
              </a:rPr>
              <a:t>siêu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góc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rộng</a:t>
            </a:r>
            <a:r>
              <a:rPr lang="en-US" sz="1800" b="0" strike="noStrike" spc="-1" dirty="0">
                <a:latin typeface="Source Sans Pro"/>
              </a:rPr>
              <a:t> 8MP, camera macro 12MP </a:t>
            </a:r>
            <a:r>
              <a:rPr lang="en-US" sz="1800" b="0" strike="noStrike" spc="-1" dirty="0" err="1">
                <a:latin typeface="Source Sans Pro"/>
              </a:rPr>
              <a:t>và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một</a:t>
            </a:r>
            <a:r>
              <a:rPr lang="en-US" sz="1800" b="0" strike="noStrike" spc="-1" dirty="0">
                <a:latin typeface="Source Sans Pro"/>
              </a:rPr>
              <a:t> camera </a:t>
            </a:r>
            <a:r>
              <a:rPr lang="en-US" sz="1800" b="0" strike="noStrike" spc="-1" dirty="0" err="1">
                <a:latin typeface="Source Sans Pro"/>
              </a:rPr>
              <a:t>cảm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biến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độ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sâu</a:t>
            </a:r>
            <a:r>
              <a:rPr lang="en-US" sz="1800" b="0" strike="noStrike" spc="-1" dirty="0">
                <a:latin typeface="Source Sans Pro"/>
              </a:rPr>
              <a:t> 20MP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Source Sans Pro"/>
              </a:rPr>
              <a:t>Ống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kính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hỗ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trợ</a:t>
            </a:r>
            <a:r>
              <a:rPr lang="en-US" sz="1800" b="0" strike="noStrike" spc="-1" dirty="0">
                <a:latin typeface="Source Sans Pro"/>
              </a:rPr>
              <a:t> OIS </a:t>
            </a:r>
            <a:r>
              <a:rPr lang="en-US" sz="1800" b="0" strike="noStrike" spc="-1" dirty="0" err="1">
                <a:latin typeface="Source Sans Pro"/>
              </a:rPr>
              <a:t>chống</a:t>
            </a:r>
            <a:r>
              <a:rPr lang="en-US" sz="1800" b="0" strike="noStrike" spc="-1" dirty="0">
                <a:latin typeface="Source Sans Pro"/>
              </a:rPr>
              <a:t> rung </a:t>
            </a:r>
            <a:r>
              <a:rPr lang="en-US" sz="1800" b="0" strike="noStrike" spc="-1" dirty="0" err="1">
                <a:latin typeface="Source Sans Pro"/>
              </a:rPr>
              <a:t>lắc</a:t>
            </a:r>
            <a:r>
              <a:rPr lang="en-US" sz="1800" b="0" strike="noStrike" spc="-1" dirty="0">
                <a:latin typeface="Source Sans Pro"/>
              </a:rPr>
              <a:t>, </a:t>
            </a:r>
            <a:r>
              <a:rPr lang="en-US" sz="1800" b="0" strike="noStrike" spc="-1" dirty="0" err="1">
                <a:latin typeface="Source Sans Pro"/>
              </a:rPr>
              <a:t>hỗ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trợ</a:t>
            </a:r>
            <a:r>
              <a:rPr lang="en-US" sz="1800" b="0" strike="noStrike" spc="-1" dirty="0">
                <a:latin typeface="Source Sans Pro"/>
              </a:rPr>
              <a:t> HEIF, </a:t>
            </a:r>
            <a:r>
              <a:rPr lang="en-US" sz="1800" b="0" strike="noStrike" spc="-1" dirty="0" err="1">
                <a:latin typeface="Source Sans Pro"/>
              </a:rPr>
              <a:t>chụp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ảnh</a:t>
            </a:r>
            <a:r>
              <a:rPr lang="en-US" sz="1800" b="0" strike="noStrike" spc="-1" dirty="0">
                <a:latin typeface="Source Sans Pro"/>
              </a:rPr>
              <a:t> AI </a:t>
            </a:r>
            <a:r>
              <a:rPr lang="en-US" sz="1800" b="0" strike="noStrike" spc="-1" dirty="0" err="1">
                <a:latin typeface="Source Sans Pro"/>
              </a:rPr>
              <a:t>và</a:t>
            </a:r>
            <a:r>
              <a:rPr lang="en-US" sz="1800" b="0" strike="noStrike" spc="-1" dirty="0">
                <a:latin typeface="Source Sans Pro"/>
              </a:rPr>
              <a:t> quay video 8K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Hình ảnh 151">
            <a:extLst>
              <a:ext uri="{FF2B5EF4-FFF2-40B4-BE49-F238E27FC236}">
                <a16:creationId xmlns:a16="http://schemas.microsoft.com/office/drawing/2014/main" id="{CCBC2B2D-498C-4E96-B25D-2E7A5DD5E6D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263781" y="2313261"/>
            <a:ext cx="3861732" cy="3765818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24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"/>
    </mc:Choice>
    <mc:Fallback xmlns="">
      <p:transition spd="slow" advTm="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Ergonomics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2.5.5.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lâu</a:t>
            </a:r>
            <a:r>
              <a:rPr lang="en-US" sz="3200" dirty="0"/>
              <a:t> </a:t>
            </a:r>
            <a:r>
              <a:rPr lang="en-US" sz="3200" dirty="0" err="1"/>
              <a:t>bền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25E113D-60B9-4CE7-AE8D-F603F1CD260A}"/>
              </a:ext>
            </a:extLst>
          </p:cNvPr>
          <p:cNvSpPr/>
          <p:nvPr/>
        </p:nvSpPr>
        <p:spPr>
          <a:xfrm>
            <a:off x="1900742" y="2294280"/>
            <a:ext cx="3862495" cy="33347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Source Sans Pro"/>
              </a:rPr>
              <a:t>Chipset Snapdragon 865 </a:t>
            </a:r>
            <a:r>
              <a:rPr lang="vi-VN" spc="-1" dirty="0" err="1">
                <a:latin typeface="Source Sans Pro"/>
              </a:rPr>
              <a:t>là</a:t>
            </a:r>
            <a:r>
              <a:rPr lang="vi-VN" spc="-1" dirty="0">
                <a:latin typeface="Source Sans Pro"/>
              </a:rPr>
              <a:t> con </a:t>
            </a:r>
            <a:r>
              <a:rPr lang="vi-VN" spc="-1" dirty="0" err="1">
                <a:latin typeface="Source Sans Pro"/>
              </a:rPr>
              <a:t>chip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có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bộ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xử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lý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mạnh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nhất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tính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đến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thời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điểm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hiện</a:t>
            </a:r>
            <a:r>
              <a:rPr lang="vi-VN" spc="-1" dirty="0">
                <a:latin typeface="Source Sans Pro"/>
              </a:rPr>
              <a:t> </a:t>
            </a:r>
            <a:r>
              <a:rPr lang="vi-VN" spc="-1" dirty="0" err="1">
                <a:latin typeface="Source Sans Pro"/>
              </a:rPr>
              <a:t>tại</a:t>
            </a:r>
            <a:r>
              <a:rPr lang="vi-VN" spc="-1" dirty="0">
                <a:latin typeface="Source Sans Pro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Source Sans Pro"/>
              </a:rPr>
              <a:t>Bộ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nhớ</a:t>
            </a:r>
            <a:r>
              <a:rPr lang="en-US" sz="1800" b="0" strike="noStrike" spc="-1" dirty="0">
                <a:latin typeface="Source Sans Pro"/>
              </a:rPr>
              <a:t> RAM </a:t>
            </a:r>
            <a:r>
              <a:rPr lang="en-US" sz="1800" b="0" strike="noStrike" spc="-1" dirty="0" err="1">
                <a:latin typeface="Source Sans Pro"/>
              </a:rPr>
              <a:t>công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nghệ</a:t>
            </a:r>
            <a:r>
              <a:rPr lang="en-US" sz="1800" b="0" strike="noStrike" spc="-1" dirty="0">
                <a:latin typeface="Source Sans Pro"/>
              </a:rPr>
              <a:t> UFS 3.0 </a:t>
            </a:r>
            <a:r>
              <a:rPr lang="en-US" sz="1800" b="0" strike="noStrike" spc="-1" dirty="0" err="1">
                <a:latin typeface="Source Sans Pro"/>
              </a:rPr>
              <a:t>cho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tốc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độ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nhanh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hơn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Source Sans Pro"/>
              </a:rPr>
              <a:t>Bộ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nhớ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trong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công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nghệ</a:t>
            </a:r>
            <a:r>
              <a:rPr lang="en-US" sz="1800" b="0" strike="noStrike" spc="-1" dirty="0">
                <a:latin typeface="Source Sans Pro"/>
              </a:rPr>
              <a:t> LPDDR5 </a:t>
            </a:r>
            <a:r>
              <a:rPr lang="en-US" sz="1800" b="0" strike="noStrike" spc="-1" dirty="0" err="1">
                <a:latin typeface="Source Sans Pro"/>
              </a:rPr>
              <a:t>cho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tốc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độ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đọc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ghi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dữ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liệu</a:t>
            </a:r>
            <a:r>
              <a:rPr lang="en-US" sz="1800" b="0" strike="noStrike" spc="-1" dirty="0">
                <a:latin typeface="Source Sans Pro"/>
              </a:rPr>
              <a:t> 44GB/s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latin typeface="Source Sans Pro"/>
              </a:rPr>
              <a:t>Hộ</a:t>
            </a:r>
            <a:r>
              <a:rPr lang="en-US" sz="1800" b="0" strike="noStrike" spc="-1" dirty="0">
                <a:latin typeface="Source Sans Pro"/>
              </a:rPr>
              <a:t> </a:t>
            </a:r>
            <a:r>
              <a:rPr lang="en-US" sz="1800" b="0" strike="noStrike" spc="-1" dirty="0" err="1">
                <a:latin typeface="Source Sans Pro"/>
              </a:rPr>
              <a:t>trợ</a:t>
            </a:r>
            <a:r>
              <a:rPr lang="en-US" sz="1800" b="0" strike="noStrike" spc="-1" dirty="0">
                <a:latin typeface="Source Sans Pro"/>
              </a:rPr>
              <a:t> 5G, Wi-Fi 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Hình ảnh 157">
            <a:extLst>
              <a:ext uri="{FF2B5EF4-FFF2-40B4-BE49-F238E27FC236}">
                <a16:creationId xmlns:a16="http://schemas.microsoft.com/office/drawing/2014/main" id="{2E8E35EB-CA6F-475B-89C7-A6C16E2145A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26702" y="2025828"/>
            <a:ext cx="4164556" cy="4132541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767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"/>
    </mc:Choice>
    <mc:Fallback xmlns="">
      <p:transition spd="slow" advTm="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/ </a:t>
            </a:r>
            <a:r>
              <a:rPr lang="en-US" sz="3200" dirty="0" err="1"/>
              <a:t>dòng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lựa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br>
              <a:rPr lang="en-US" sz="3200" dirty="0"/>
            </a:br>
            <a:r>
              <a:rPr lang="en-US" sz="3200" dirty="0"/>
              <a:t>2.6. </a:t>
            </a:r>
            <a:r>
              <a:rPr lang="en-US" sz="3200" dirty="0" err="1"/>
              <a:t>Quá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sz="3200" dirty="0" err="1"/>
              <a:t>quảng</a:t>
            </a:r>
            <a:r>
              <a:rPr lang="en-US" sz="3200" dirty="0"/>
              <a:t> </a:t>
            </a:r>
            <a:r>
              <a:rPr lang="en-US" sz="3200" dirty="0" err="1"/>
              <a:t>bá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marketing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#MiAcademy The Secret Behind #Mi10Pro's Display">
            <a:hlinkClick r:id="" action="ppaction://media"/>
            <a:extLst>
              <a:ext uri="{FF2B5EF4-FFF2-40B4-BE49-F238E27FC236}">
                <a16:creationId xmlns:a16="http://schemas.microsoft.com/office/drawing/2014/main" id="{9EA530DF-9A46-4329-96E2-03040A103E2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8282" y="1955782"/>
            <a:ext cx="6368922" cy="4403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7FCD09-39D8-476D-A0F2-8D075F0CB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09" y="1956133"/>
            <a:ext cx="3302271" cy="44030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172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"/>
    </mc:Choice>
    <mc:Fallback xmlns="">
      <p:transition spd="slow" advTm="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0" objId="5"/>
        <p14:stopEvt time="326" objId="5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3.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3.1.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mỹ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5EF5987-290A-4C93-89B1-4C1F26D23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52260"/>
              </p:ext>
            </p:extLst>
          </p:nvPr>
        </p:nvGraphicFramePr>
        <p:xfrm>
          <a:off x="1096963" y="2108200"/>
          <a:ext cx="10058397" cy="4226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39556795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4723696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04282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Đ</a:t>
                      </a:r>
                      <a:r>
                        <a:rPr lang="en-US" sz="1400" b="0" dirty="0" err="1">
                          <a:latin typeface="+mj-lt"/>
                        </a:rPr>
                        <a:t>ường</a:t>
                      </a:r>
                      <a:r>
                        <a:rPr lang="en-US" sz="1400" b="0" dirty="0">
                          <a:latin typeface="+mj-lt"/>
                        </a:rPr>
                        <a:t> </a:t>
                      </a:r>
                      <a:r>
                        <a:rPr lang="en-US" sz="1400" b="0" dirty="0" err="1">
                          <a:latin typeface="+mj-lt"/>
                        </a:rPr>
                        <a:t>nét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Hình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dáng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772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Màu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sắc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80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Chất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98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Bố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cục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Nguyên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tắc</a:t>
                      </a:r>
                      <a:r>
                        <a:rPr lang="en-US" sz="1400" dirty="0"/>
                        <a:t> t</a:t>
                      </a:r>
                      <a:r>
                        <a:rPr lang="vi-VN" sz="1400" dirty="0"/>
                        <a:t>ư</a:t>
                      </a:r>
                      <a:r>
                        <a:rPr lang="en-US" sz="1400" dirty="0" err="1"/>
                        <a:t>ơng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phản</a:t>
                      </a:r>
                      <a:r>
                        <a:rPr lang="en-US" sz="1400" dirty="0"/>
                        <a:t> – contrast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Nguyên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tắc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câng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bằng</a:t>
                      </a:r>
                      <a:r>
                        <a:rPr lang="en-US" sz="1400" dirty="0"/>
                        <a:t> – balance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Nguyên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tắc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chuyển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động</a:t>
                      </a:r>
                      <a:r>
                        <a:rPr lang="en-US" sz="1400" dirty="0"/>
                        <a:t> – movement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Nguyên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tắc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nhấn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mạnh</a:t>
                      </a:r>
                      <a:r>
                        <a:rPr lang="en-US" sz="1400" dirty="0"/>
                        <a:t> – emphasis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Nguyên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tắc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đồng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nhất</a:t>
                      </a:r>
                      <a:r>
                        <a:rPr lang="en-US" sz="1400" dirty="0"/>
                        <a:t> – unity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Nguyên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tắc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nhịp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điệu</a:t>
                      </a:r>
                      <a:r>
                        <a:rPr lang="en-US" sz="1400" dirty="0"/>
                        <a:t> – rhythm</a:t>
                      </a:r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Nguyên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tắc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tỉ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lệ</a:t>
                      </a:r>
                      <a:r>
                        <a:rPr lang="en-US" sz="1400" dirty="0"/>
                        <a:t> - </a:t>
                      </a:r>
                      <a:r>
                        <a:rPr lang="en-US" sz="1400" dirty="0" err="1"/>
                        <a:t>propotion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- </a:t>
                      </a:r>
                      <a:r>
                        <a:rPr lang="en-US" sz="1400" dirty="0" err="1"/>
                        <a:t>Nguyên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tắc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đơn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giản</a:t>
                      </a:r>
                      <a:r>
                        <a:rPr lang="en-US" sz="1400" dirty="0"/>
                        <a:t> – </a:t>
                      </a:r>
                      <a:r>
                        <a:rPr lang="en-US" sz="1400" dirty="0" err="1"/>
                        <a:t>symplicity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30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Trọng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tâm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lịch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lãm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đ</a:t>
                      </a:r>
                      <a:r>
                        <a:rPr lang="vi-V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</a:t>
                      </a:r>
                      <a:r>
                        <a:rPr lang="vi-V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vi-V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ợng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nghệ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</a:t>
                      </a:r>
                      <a:r>
                        <a:rPr lang="vi-V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ợt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trội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39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0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"/>
    </mc:Choice>
    <mc:Fallback xmlns="">
      <p:transition spd="slow" advTm="2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2CED897-7C99-4B88-8BA3-244F3B2D95E8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3.1.1.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Đường</a:t>
            </a: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nét</a:t>
            </a:r>
            <a:endParaRPr lang="en-US" sz="32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9B9242-338F-4535-90F1-A918989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11" name="Hình ảnh 17" descr="Ảnh có chứa trong nhà, bàn, đang ngồi, nhỏ&#10;&#10;Mô tả được tạo với mức tin cậy rất cao">
            <a:extLst>
              <a:ext uri="{FF2B5EF4-FFF2-40B4-BE49-F238E27FC236}">
                <a16:creationId xmlns:a16="http://schemas.microsoft.com/office/drawing/2014/main" id="{7A7EA05C-3292-4160-936D-2DF95F79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15" y="2045424"/>
            <a:ext cx="7211170" cy="42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9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"/>
    </mc:Choice>
    <mc:Fallback xmlns="">
      <p:transition spd="slow" advTm="76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2CED897-7C99-4B88-8BA3-244F3B2D95E8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3.1.1.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Đường</a:t>
            </a: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nét</a:t>
            </a:r>
            <a:endParaRPr lang="en-US" sz="32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9B9242-338F-4535-90F1-A918989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2" name="Hình ảnh 24" descr="Ảnh có chứa bàn, đang ngồi, trong nhà, máy tính xách tay&#10;&#10;Mô tả được tạo với mức tin cậy rất cao">
            <a:extLst>
              <a:ext uri="{FF2B5EF4-FFF2-40B4-BE49-F238E27FC236}">
                <a16:creationId xmlns:a16="http://schemas.microsoft.com/office/drawing/2014/main" id="{95209D25-9AB1-4201-8253-20440CA3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620" y="2096589"/>
            <a:ext cx="3738059" cy="4046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68F429-61C4-45D8-835E-C1FA8E27D612}"/>
              </a:ext>
            </a:extLst>
          </p:cNvPr>
          <p:cNvSpPr txBox="1"/>
          <p:nvPr/>
        </p:nvSpPr>
        <p:spPr>
          <a:xfrm>
            <a:off x="1036321" y="2442985"/>
            <a:ext cx="58869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cong</a:t>
            </a:r>
            <a:r>
              <a:rPr lang="en-US" sz="2400" dirty="0"/>
              <a:t> </a:t>
            </a:r>
            <a:r>
              <a:rPr lang="en-US" sz="2400" dirty="0" err="1"/>
              <a:t>tràn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cạnh</a:t>
            </a:r>
            <a:r>
              <a:rPr lang="en-US" sz="2400" dirty="0"/>
              <a:t> </a:t>
            </a:r>
            <a:r>
              <a:rPr lang="en-US" sz="2400" dirty="0" err="1"/>
              <a:t>trái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, </a:t>
            </a:r>
            <a:r>
              <a:rPr lang="en-US" sz="2400" dirty="0" err="1"/>
              <a:t>giúp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uyển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,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giác</a:t>
            </a:r>
            <a:r>
              <a:rPr lang="en-US" sz="2400" dirty="0"/>
              <a:t> </a:t>
            </a:r>
            <a:r>
              <a:rPr lang="en-US" sz="2400" dirty="0" err="1"/>
              <a:t>cầm</a:t>
            </a:r>
            <a:r>
              <a:rPr lang="en-US" sz="2400" dirty="0"/>
              <a:t> </a:t>
            </a:r>
            <a:r>
              <a:rPr lang="en-US" sz="2400" dirty="0" err="1"/>
              <a:t>nắm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ng</a:t>
            </a:r>
            <a:r>
              <a:rPr lang="vi-VN" sz="2400" dirty="0"/>
              <a:t>ư</a:t>
            </a:r>
            <a:r>
              <a:rPr lang="en-US" sz="2400" dirty="0" err="1"/>
              <a:t>ời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Camera </a:t>
            </a:r>
            <a:r>
              <a:rPr lang="en-US" sz="2400" dirty="0" err="1"/>
              <a:t>đục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phía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trái</a:t>
            </a:r>
            <a:r>
              <a:rPr lang="en-US" sz="2400" dirty="0"/>
              <a:t>, </a:t>
            </a:r>
            <a:r>
              <a:rPr lang="en-US" sz="2400" dirty="0" err="1"/>
              <a:t>vân</a:t>
            </a:r>
            <a:r>
              <a:rPr lang="en-US" sz="2400" dirty="0"/>
              <a:t> </a:t>
            </a:r>
            <a:r>
              <a:rPr lang="en-US" sz="2400" dirty="0" err="1"/>
              <a:t>tay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tăng</a:t>
            </a:r>
            <a:r>
              <a:rPr lang="en-US" sz="2400" dirty="0"/>
              <a:t> </a:t>
            </a:r>
            <a:r>
              <a:rPr lang="en-US" sz="2400" dirty="0" err="1"/>
              <a:t>tiết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943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"/>
    </mc:Choice>
    <mc:Fallback xmlns="">
      <p:transition spd="slow" advTm="76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2CED897-7C99-4B88-8BA3-244F3B2D95E8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3.1.1.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Đường</a:t>
            </a: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nét</a:t>
            </a:r>
            <a:endParaRPr lang="en-US" sz="32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9B9242-338F-4535-90F1-A918989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6" name="Hình ảnh 17" descr="Ảnh có chứa nhỏ, ảnh, đang ngồi, tay&#10;&#10;Mô tả được tạo với mức tin cậy rất cao">
            <a:extLst>
              <a:ext uri="{FF2B5EF4-FFF2-40B4-BE49-F238E27FC236}">
                <a16:creationId xmlns:a16="http://schemas.microsoft.com/office/drawing/2014/main" id="{C881952F-5C5F-4D33-B16A-C98A3F10F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2" t="4739" r="21994" b="24382"/>
          <a:stretch/>
        </p:blipFill>
        <p:spPr>
          <a:xfrm>
            <a:off x="5195751" y="1982527"/>
            <a:ext cx="5959929" cy="42191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07CEC9-3855-463B-AF50-81B84E24030F}"/>
              </a:ext>
            </a:extLst>
          </p:cNvPr>
          <p:cNvSpPr txBox="1"/>
          <p:nvPr/>
        </p:nvSpPr>
        <p:spPr>
          <a:xfrm>
            <a:off x="1036320" y="3058538"/>
            <a:ext cx="40255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Máy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nút</a:t>
            </a:r>
            <a:r>
              <a:rPr lang="en-US" sz="3200" dirty="0"/>
              <a:t> </a:t>
            </a:r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nút</a:t>
            </a:r>
            <a:r>
              <a:rPr lang="en-US" sz="3200" dirty="0"/>
              <a:t> </a:t>
            </a:r>
            <a:r>
              <a:rPr lang="en-US" sz="3200" dirty="0" err="1"/>
              <a:t>tăng</a:t>
            </a:r>
            <a:r>
              <a:rPr lang="en-US" sz="3200" dirty="0"/>
              <a:t> </a:t>
            </a:r>
            <a:r>
              <a:rPr lang="en-US" sz="3200" dirty="0" err="1"/>
              <a:t>giảm</a:t>
            </a:r>
            <a:r>
              <a:rPr lang="en-US" sz="3200" dirty="0"/>
              <a:t> </a:t>
            </a:r>
            <a:r>
              <a:rPr lang="en-US" sz="3200" dirty="0" err="1"/>
              <a:t>âm</a:t>
            </a:r>
            <a:r>
              <a:rPr lang="en-US" sz="3200" dirty="0"/>
              <a:t> l</a:t>
            </a:r>
            <a:r>
              <a:rPr lang="vi-VN" sz="3200" dirty="0"/>
              <a:t>ư</a:t>
            </a:r>
            <a:r>
              <a:rPr lang="en-US" sz="3200" dirty="0" err="1"/>
              <a:t>ợng</a:t>
            </a:r>
            <a:r>
              <a:rPr lang="en-US" sz="3200" dirty="0"/>
              <a:t> ở </a:t>
            </a:r>
            <a:r>
              <a:rPr lang="en-US" sz="3200" dirty="0" err="1"/>
              <a:t>cạnh</a:t>
            </a:r>
            <a:r>
              <a:rPr lang="en-US" sz="3200" dirty="0"/>
              <a:t> </a:t>
            </a:r>
            <a:r>
              <a:rPr lang="en-US" sz="3200" dirty="0" err="1"/>
              <a:t>phải</a:t>
            </a:r>
            <a:r>
              <a:rPr lang="en-US" sz="3200" dirty="0"/>
              <a:t>, </a:t>
            </a:r>
            <a:r>
              <a:rPr lang="en-US" sz="3200" dirty="0" err="1"/>
              <a:t>giúp</a:t>
            </a:r>
            <a:r>
              <a:rPr lang="en-US" sz="3200" dirty="0"/>
              <a:t> </a:t>
            </a:r>
            <a:r>
              <a:rPr lang="en-US" sz="3200" dirty="0" err="1"/>
              <a:t>thao</a:t>
            </a:r>
            <a:r>
              <a:rPr lang="en-US" sz="3200" dirty="0"/>
              <a:t> </a:t>
            </a:r>
            <a:r>
              <a:rPr lang="en-US" sz="3200" dirty="0" err="1"/>
              <a:t>tác</a:t>
            </a:r>
            <a:r>
              <a:rPr lang="en-US" sz="3200" dirty="0"/>
              <a:t> </a:t>
            </a:r>
            <a:r>
              <a:rPr lang="en-US" sz="3200" dirty="0" err="1"/>
              <a:t>tiện</a:t>
            </a:r>
            <a:r>
              <a:rPr lang="en-US" sz="3200" dirty="0"/>
              <a:t> </a:t>
            </a:r>
            <a:r>
              <a:rPr lang="en-US" sz="3200" dirty="0" err="1"/>
              <a:t>lợi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9065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"/>
    </mc:Choice>
    <mc:Fallback xmlns="">
      <p:transition spd="slow" advTm="76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0. </a:t>
            </a:r>
            <a:r>
              <a:rPr lang="en-US" sz="3200" dirty="0" err="1"/>
              <a:t>Phân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endParaRPr lang="en-GB" sz="3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D35C50-113B-4415-A9B5-92BE81A4E5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229495"/>
              </p:ext>
            </p:extLst>
          </p:nvPr>
        </p:nvGraphicFramePr>
        <p:xfrm>
          <a:off x="1096963" y="3035852"/>
          <a:ext cx="10058400" cy="1750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158259477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643596389"/>
                    </a:ext>
                  </a:extLst>
                </a:gridCol>
              </a:tblGrid>
              <a:tr h="370107">
                <a:tc>
                  <a:txBody>
                    <a:bodyPr/>
                    <a:lstStyle/>
                    <a:p>
                      <a:r>
                        <a:rPr lang="en-US" dirty="0" err="1"/>
                        <a:t>Công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69126"/>
                  </a:ext>
                </a:extLst>
              </a:tr>
              <a:tr h="370107">
                <a:tc>
                  <a:txBody>
                    <a:bodyPr/>
                    <a:lstStyle/>
                    <a:p>
                      <a:r>
                        <a:rPr lang="en-US" dirty="0" err="1"/>
                        <a:t>Chỉnh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dirty="0"/>
                        <a:t> slide </a:t>
                      </a:r>
                      <a:r>
                        <a:rPr lang="en-US" dirty="0" err="1"/>
                        <a:t>theo</a:t>
                      </a:r>
                      <a:r>
                        <a:rPr lang="en-US" dirty="0"/>
                        <a:t> h</a:t>
                      </a:r>
                      <a:r>
                        <a:rPr lang="vi-VN" dirty="0"/>
                        <a:t>ư</a:t>
                      </a:r>
                      <a:r>
                        <a:rPr lang="en-US" dirty="0" err="1"/>
                        <a:t>ớng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dẫn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viên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Trần </a:t>
                      </a:r>
                      <a:r>
                        <a:rPr lang="en-US" dirty="0" err="1"/>
                        <a:t>Trung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Hậu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16253"/>
                  </a:ext>
                </a:extLst>
              </a:tr>
              <a:tr h="370107">
                <a:tc>
                  <a:txBody>
                    <a:bodyPr/>
                    <a:lstStyle/>
                    <a:p>
                      <a:r>
                        <a:rPr lang="en-GB" dirty="0" err="1"/>
                        <a:t>Trình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bày</a:t>
                      </a:r>
                      <a:r>
                        <a:rPr lang="en-GB" dirty="0"/>
                        <a:t> slide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Bùi</a:t>
                      </a:r>
                      <a:r>
                        <a:rPr lang="en-GB" dirty="0"/>
                        <a:t> Quang Đ</a:t>
                      </a:r>
                      <a:r>
                        <a:rPr lang="en-US" dirty="0" err="1"/>
                        <a:t>ức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8397"/>
                  </a:ext>
                </a:extLst>
              </a:tr>
              <a:tr h="638815">
                <a:tc>
                  <a:txBody>
                    <a:bodyPr/>
                    <a:lstStyle/>
                    <a:p>
                      <a:r>
                        <a:rPr lang="en-GB" dirty="0" err="1"/>
                        <a:t>Đề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xuất</a:t>
                      </a:r>
                      <a:r>
                        <a:rPr lang="en-GB" dirty="0"/>
                        <a:t> ý t</a:t>
                      </a:r>
                      <a:r>
                        <a:rPr lang="vi-VN" dirty="0"/>
                        <a:t>ư</a:t>
                      </a:r>
                      <a:r>
                        <a:rPr lang="en-US" dirty="0" err="1"/>
                        <a:t>ởng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phỏng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vấn</a:t>
                      </a:r>
                      <a:endParaRPr lang="en-US" dirty="0"/>
                    </a:p>
                    <a:p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cảnh</a:t>
                      </a:r>
                      <a:r>
                        <a:rPr lang="en-US" dirty="0"/>
                        <a:t> quay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cùng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nhau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hiện</a:t>
                      </a:r>
                      <a:endParaRPr lang="en-US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4022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"/>
    </mc:Choice>
    <mc:Fallback xmlns="">
      <p:transition spd="slow" advTm="11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2CED897-7C99-4B88-8BA3-244F3B2D95E8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3.1.1.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Đường</a:t>
            </a: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nét</a:t>
            </a:r>
            <a:endParaRPr lang="en-US" sz="32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9B9242-338F-4535-90F1-A918989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7CEC9-3855-463B-AF50-81B84E24030F}"/>
              </a:ext>
            </a:extLst>
          </p:cNvPr>
          <p:cNvSpPr txBox="1"/>
          <p:nvPr/>
        </p:nvSpPr>
        <p:spPr>
          <a:xfrm>
            <a:off x="1248592" y="3307268"/>
            <a:ext cx="3278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 </a:t>
            </a:r>
            <a:r>
              <a:rPr lang="en-US" sz="3200" dirty="0" err="1"/>
              <a:t>Khe</a:t>
            </a:r>
            <a:r>
              <a:rPr lang="en-US" sz="3200" dirty="0"/>
              <a:t> sim</a:t>
            </a:r>
          </a:p>
          <a:p>
            <a:r>
              <a:rPr lang="en-US" sz="3200" dirty="0"/>
              <a:t>* </a:t>
            </a:r>
            <a:r>
              <a:rPr lang="en-US" sz="3200" dirty="0" err="1"/>
              <a:t>Cổng</a:t>
            </a:r>
            <a:r>
              <a:rPr lang="en-US" sz="3200" dirty="0"/>
              <a:t> </a:t>
            </a:r>
            <a:r>
              <a:rPr lang="en-US" sz="3200" dirty="0" err="1"/>
              <a:t>sạc</a:t>
            </a:r>
            <a:r>
              <a:rPr lang="en-US" sz="3200" dirty="0"/>
              <a:t> type-C </a:t>
            </a:r>
          </a:p>
          <a:p>
            <a:r>
              <a:rPr lang="en-US" sz="3200" dirty="0"/>
              <a:t>* Micro, speaker</a:t>
            </a:r>
            <a:endParaRPr lang="en-GB" sz="3200" dirty="0"/>
          </a:p>
        </p:txBody>
      </p:sp>
      <p:pic>
        <p:nvPicPr>
          <p:cNvPr id="7" name="Hình ảnh 11" descr="Ảnh có chứa ảnh, đang ngồi, cũ, nhỏ&#10;&#10;Mô tả được tạo với mức tin cậy rất cao">
            <a:extLst>
              <a:ext uri="{FF2B5EF4-FFF2-40B4-BE49-F238E27FC236}">
                <a16:creationId xmlns:a16="http://schemas.microsoft.com/office/drawing/2014/main" id="{254FA6F3-7CF1-4E78-86BB-D2A58C083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1" t="8678" r="34641" b="23886"/>
          <a:stretch/>
        </p:blipFill>
        <p:spPr>
          <a:xfrm>
            <a:off x="5182687" y="2173490"/>
            <a:ext cx="5760721" cy="38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2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"/>
    </mc:Choice>
    <mc:Fallback xmlns="">
      <p:transition spd="slow" advTm="76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2CED897-7C99-4B88-8BA3-244F3B2D95E8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3.1.2.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dáng</a:t>
            </a:r>
            <a:endParaRPr lang="en-US" sz="32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9B9242-338F-4535-90F1-A918989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026" name="Picture 2" descr="Xiaomi Mi 10 Pro, su primer teléofono insignia &quot;verdadero&quot;">
            <a:extLst>
              <a:ext uri="{FF2B5EF4-FFF2-40B4-BE49-F238E27FC236}">
                <a16:creationId xmlns:a16="http://schemas.microsoft.com/office/drawing/2014/main" id="{10457C67-4567-46D8-9CF1-B4D953583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4" b="11327"/>
          <a:stretch/>
        </p:blipFill>
        <p:spPr bwMode="auto">
          <a:xfrm>
            <a:off x="6473553" y="2055857"/>
            <a:ext cx="4346849" cy="413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0C679-82CF-40BD-898C-8FB0B3D315FE}"/>
              </a:ext>
            </a:extLst>
          </p:cNvPr>
          <p:cNvSpPr txBox="1"/>
          <p:nvPr/>
        </p:nvSpPr>
        <p:spPr>
          <a:xfrm>
            <a:off x="1371598" y="2568605"/>
            <a:ext cx="55353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 err="1"/>
              <a:t>Chiều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 74.8 mm</a:t>
            </a:r>
          </a:p>
          <a:p>
            <a:pPr lvl="0"/>
            <a:r>
              <a:rPr lang="en-US" sz="2400" dirty="0" err="1"/>
              <a:t>Chiều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162.6 mm</a:t>
            </a:r>
          </a:p>
          <a:p>
            <a:pPr lvl="0"/>
            <a:r>
              <a:rPr lang="en-GB" sz="2400" dirty="0" err="1"/>
              <a:t>Độ</a:t>
            </a:r>
            <a:r>
              <a:rPr lang="en-GB" sz="2400" dirty="0"/>
              <a:t> </a:t>
            </a:r>
            <a:r>
              <a:rPr lang="en-GB" sz="2400" dirty="0" err="1"/>
              <a:t>dày</a:t>
            </a:r>
            <a:r>
              <a:rPr lang="en-GB" sz="2400" dirty="0"/>
              <a:t> 8.9 mm</a:t>
            </a:r>
          </a:p>
          <a:p>
            <a:pPr lvl="0"/>
            <a:r>
              <a:rPr lang="en-GB" sz="2400" dirty="0" err="1"/>
              <a:t>Cân</a:t>
            </a:r>
            <a:r>
              <a:rPr lang="en-GB" sz="2400" dirty="0"/>
              <a:t> </a:t>
            </a:r>
            <a:r>
              <a:rPr lang="en-GB" sz="2400" dirty="0" err="1"/>
              <a:t>nặng</a:t>
            </a:r>
            <a:r>
              <a:rPr lang="en-GB" sz="2400" dirty="0"/>
              <a:t> 208 grams</a:t>
            </a:r>
          </a:p>
          <a:p>
            <a:pPr lvl="0"/>
            <a:endParaRPr lang="en-GB" sz="2400" dirty="0"/>
          </a:p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amoled</a:t>
            </a:r>
            <a:r>
              <a:rPr lang="en-US" sz="2400" dirty="0"/>
              <a:t> 6.67 inch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góc</a:t>
            </a:r>
            <a:r>
              <a:rPr lang="en-US" sz="2400" dirty="0"/>
              <a:t> </a:t>
            </a:r>
            <a:r>
              <a:rPr lang="en-US" sz="2400" dirty="0" err="1"/>
              <a:t>nhìn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r>
              <a:rPr lang="en-US" sz="2400" dirty="0"/>
              <a:t>, </a:t>
            </a:r>
            <a:r>
              <a:rPr lang="en-US" sz="2400" dirty="0" err="1"/>
              <a:t>độ</a:t>
            </a:r>
            <a:r>
              <a:rPr lang="en-US" sz="2400" dirty="0"/>
              <a:t> chi </a:t>
            </a:r>
            <a:r>
              <a:rPr lang="en-US" sz="2400" dirty="0" err="1"/>
              <a:t>tiết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, </a:t>
            </a:r>
            <a:r>
              <a:rPr lang="en-US" sz="2400" dirty="0" err="1"/>
              <a:t>màu</a:t>
            </a:r>
            <a:r>
              <a:rPr lang="en-US" sz="2400" dirty="0"/>
              <a:t> </a:t>
            </a:r>
            <a:r>
              <a:rPr lang="en-US" sz="2400" dirty="0" err="1"/>
              <a:t>sắc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endParaRPr lang="en-GB" sz="2400" dirty="0"/>
          </a:p>
          <a:p>
            <a:pPr lvl="0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3103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"/>
    </mc:Choice>
    <mc:Fallback xmlns="">
      <p:transition spd="slow" advTm="76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2CED897-7C99-4B88-8BA3-244F3B2D95E8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3.1.3.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Màu</a:t>
            </a: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sắc</a:t>
            </a:r>
            <a:endParaRPr lang="en-US" sz="32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9B9242-338F-4535-90F1-A918989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2050" name="Picture 2" descr="Điện thoại Xiaomi Mi 10 Pro Giá Rẻ nhất Hà Nội, Tp.HCM, Đà Nẵng">
            <a:extLst>
              <a:ext uri="{FF2B5EF4-FFF2-40B4-BE49-F238E27FC236}">
                <a16:creationId xmlns:a16="http://schemas.microsoft.com/office/drawing/2014/main" id="{809EC158-7786-4446-8D71-06C7D6576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8" b="7548"/>
          <a:stretch/>
        </p:blipFill>
        <p:spPr bwMode="auto">
          <a:xfrm>
            <a:off x="840244" y="2042863"/>
            <a:ext cx="3921526" cy="409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iaomi Mi 10 Pro RAM 8GB / 256GB - Có sẵn bản Tiếng Việt giá rẻ nhất">
            <a:extLst>
              <a:ext uri="{FF2B5EF4-FFF2-40B4-BE49-F238E27FC236}">
                <a16:creationId xmlns:a16="http://schemas.microsoft.com/office/drawing/2014/main" id="{7789B591-BAA2-4367-B2BA-FFAA622F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2042863"/>
            <a:ext cx="3563889" cy="409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75DA9-A083-4904-8E89-B93E203B9D71}"/>
              </a:ext>
            </a:extLst>
          </p:cNvPr>
          <p:cNvSpPr txBox="1"/>
          <p:nvPr/>
        </p:nvSpPr>
        <p:spPr>
          <a:xfrm>
            <a:off x="9605856" y="2568605"/>
            <a:ext cx="1745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Alpine White, </a:t>
            </a:r>
            <a:r>
              <a:rPr lang="en-GB" sz="2400" dirty="0" err="1"/>
              <a:t>cảm</a:t>
            </a:r>
            <a:r>
              <a:rPr lang="en-GB" sz="2400" dirty="0"/>
              <a:t> </a:t>
            </a:r>
            <a:r>
              <a:rPr lang="en-GB" sz="2400" dirty="0" err="1"/>
              <a:t>nhận</a:t>
            </a:r>
            <a:r>
              <a:rPr lang="en-GB" sz="2400" dirty="0"/>
              <a:t> </a:t>
            </a:r>
            <a:r>
              <a:rPr lang="en-GB" sz="2400" dirty="0" err="1"/>
              <a:t>được</a:t>
            </a:r>
            <a:r>
              <a:rPr lang="en-GB" sz="2400" dirty="0"/>
              <a:t> </a:t>
            </a:r>
            <a:r>
              <a:rPr lang="en-GB" sz="2400" dirty="0" err="1"/>
              <a:t>sự</a:t>
            </a:r>
            <a:r>
              <a:rPr lang="en-GB" sz="2400" dirty="0"/>
              <a:t> </a:t>
            </a:r>
            <a:r>
              <a:rPr lang="en-GB" sz="2400" dirty="0" err="1"/>
              <a:t>thanh</a:t>
            </a:r>
            <a:r>
              <a:rPr lang="en-GB" sz="2400" dirty="0"/>
              <a:t> </a:t>
            </a:r>
            <a:r>
              <a:rPr lang="en-GB" sz="2400" dirty="0" err="1"/>
              <a:t>thoát</a:t>
            </a:r>
            <a:r>
              <a:rPr lang="en-GB" sz="2400" dirty="0"/>
              <a:t>, </a:t>
            </a:r>
            <a:r>
              <a:rPr lang="en-GB" sz="2400" dirty="0" err="1"/>
              <a:t>trong</a:t>
            </a:r>
            <a:r>
              <a:rPr lang="en-GB" sz="2400" dirty="0"/>
              <a:t> </a:t>
            </a:r>
            <a:r>
              <a:rPr lang="en-GB" sz="2400" dirty="0" err="1"/>
              <a:t>trắng</a:t>
            </a:r>
            <a:r>
              <a:rPr lang="en-GB" sz="2400" dirty="0"/>
              <a:t> sang </a:t>
            </a:r>
            <a:r>
              <a:rPr lang="en-GB" sz="2400" dirty="0" err="1"/>
              <a:t>trọng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C1FFC-8C80-4DDD-B59C-F984C0E76A71}"/>
              </a:ext>
            </a:extLst>
          </p:cNvPr>
          <p:cNvSpPr txBox="1"/>
          <p:nvPr/>
        </p:nvSpPr>
        <p:spPr>
          <a:xfrm>
            <a:off x="4465093" y="2568605"/>
            <a:ext cx="1745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Solstice Grey, </a:t>
            </a:r>
            <a:r>
              <a:rPr lang="en-GB" sz="2400" dirty="0" err="1"/>
              <a:t>làm</a:t>
            </a:r>
            <a:r>
              <a:rPr lang="en-GB" sz="2400" dirty="0"/>
              <a:t> </a:t>
            </a:r>
            <a:r>
              <a:rPr lang="en-GB" sz="2400" dirty="0" err="1"/>
              <a:t>thiết</a:t>
            </a:r>
            <a:r>
              <a:rPr lang="en-GB" sz="2400" dirty="0"/>
              <a:t> </a:t>
            </a:r>
            <a:r>
              <a:rPr lang="en-GB" sz="2400" dirty="0" err="1"/>
              <a:t>bị</a:t>
            </a:r>
            <a:r>
              <a:rPr lang="en-GB" sz="2400" dirty="0"/>
              <a:t> them </a:t>
            </a:r>
            <a:r>
              <a:rPr lang="en-GB" sz="2400" dirty="0" err="1"/>
              <a:t>cá</a:t>
            </a:r>
            <a:r>
              <a:rPr lang="en-GB" sz="2400" dirty="0"/>
              <a:t> </a:t>
            </a:r>
            <a:r>
              <a:rPr lang="en-GB" sz="2400" dirty="0" err="1"/>
              <a:t>tính</a:t>
            </a:r>
            <a:r>
              <a:rPr lang="en-GB" sz="2400" dirty="0"/>
              <a:t>, </a:t>
            </a:r>
            <a:r>
              <a:rPr lang="en-GB" sz="2400" dirty="0" err="1"/>
              <a:t>mạnh</a:t>
            </a:r>
            <a:r>
              <a:rPr lang="en-GB" sz="2400" dirty="0"/>
              <a:t> </a:t>
            </a:r>
            <a:r>
              <a:rPr lang="en-GB" sz="2400" dirty="0" err="1"/>
              <a:t>mẽ</a:t>
            </a:r>
            <a:r>
              <a:rPr lang="en-GB" sz="2400" dirty="0"/>
              <a:t> </a:t>
            </a:r>
            <a:r>
              <a:rPr lang="en-GB" sz="2400" dirty="0" err="1"/>
              <a:t>và</a:t>
            </a:r>
            <a:r>
              <a:rPr lang="en-GB" sz="2400" dirty="0"/>
              <a:t> </a:t>
            </a:r>
            <a:r>
              <a:rPr lang="en-GB" sz="2400" dirty="0" err="1"/>
              <a:t>lịch</a:t>
            </a:r>
            <a:r>
              <a:rPr lang="en-GB" sz="2400" dirty="0"/>
              <a:t> </a:t>
            </a:r>
            <a:r>
              <a:rPr lang="en-GB" sz="2400" dirty="0" err="1"/>
              <a:t>lãm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123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"/>
    </mc:Choice>
    <mc:Fallback xmlns="">
      <p:transition spd="slow" advTm="76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2CED897-7C99-4B88-8BA3-244F3B2D95E8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3.1.4. </a:t>
            </a:r>
            <a:r>
              <a:rPr lang="en-US" sz="3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Chất</a:t>
            </a: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liệu</a:t>
            </a:r>
            <a:endParaRPr lang="en-US" sz="32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9B9242-338F-4535-90F1-A918989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3074" name="Picture 2" descr="Xiaomi Mi 10 Pro 5G RAM 12GB - 256GB Mới FullBox | Viettablet">
            <a:extLst>
              <a:ext uri="{FF2B5EF4-FFF2-40B4-BE49-F238E27FC236}">
                <a16:creationId xmlns:a16="http://schemas.microsoft.com/office/drawing/2014/main" id="{1E23CFA0-1AC7-4A63-8EE3-578746049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4" b="7143"/>
          <a:stretch/>
        </p:blipFill>
        <p:spPr bwMode="auto">
          <a:xfrm>
            <a:off x="6539444" y="1903583"/>
            <a:ext cx="4844143" cy="437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C4FA45-3240-4A9F-A1B8-EE0CA008EEC2}"/>
              </a:ext>
            </a:extLst>
          </p:cNvPr>
          <p:cNvSpPr txBox="1"/>
          <p:nvPr/>
        </p:nvSpPr>
        <p:spPr>
          <a:xfrm>
            <a:off x="1251857" y="2199272"/>
            <a:ext cx="48441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 </a:t>
            </a:r>
            <a:r>
              <a:rPr lang="en-US" sz="2400" dirty="0" err="1"/>
              <a:t>khối</a:t>
            </a:r>
            <a:r>
              <a:rPr lang="en-US" sz="2400" dirty="0"/>
              <a:t>,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kính</a:t>
            </a:r>
            <a:r>
              <a:rPr lang="en-US" sz="2400" dirty="0"/>
              <a:t> </a:t>
            </a:r>
            <a:r>
              <a:rPr lang="en-US" sz="2400" dirty="0" err="1"/>
              <a:t>mờ</a:t>
            </a:r>
            <a:r>
              <a:rPr lang="en-US" sz="2400" dirty="0"/>
              <a:t> </a:t>
            </a:r>
            <a:r>
              <a:rPr lang="en-US" sz="2400" dirty="0" err="1"/>
              <a:t>hạn</a:t>
            </a:r>
            <a:r>
              <a:rPr lang="en-US" sz="2400" dirty="0"/>
              <a:t> </a:t>
            </a:r>
            <a:r>
              <a:rPr lang="en-US" sz="2400" dirty="0" err="1"/>
              <a:t>chế</a:t>
            </a:r>
            <a:r>
              <a:rPr lang="en-US" sz="2400" dirty="0"/>
              <a:t> </a:t>
            </a:r>
            <a:r>
              <a:rPr lang="en-US" sz="2400" dirty="0" err="1"/>
              <a:t>vân</a:t>
            </a:r>
            <a:r>
              <a:rPr lang="en-US" sz="2400" dirty="0"/>
              <a:t> </a:t>
            </a:r>
            <a:r>
              <a:rPr lang="en-US" sz="2400" dirty="0" err="1"/>
              <a:t>tay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hyperbolic </a:t>
            </a:r>
            <a:r>
              <a:rPr lang="en-US" sz="2400" dirty="0" err="1"/>
              <a:t>làm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 </a:t>
            </a:r>
            <a:r>
              <a:rPr lang="en-US" sz="2400" dirty="0" err="1"/>
              <a:t>nhẹ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mỏng</a:t>
            </a:r>
            <a:r>
              <a:rPr lang="en-US" sz="2400" dirty="0"/>
              <a:t> h</a:t>
            </a:r>
            <a:r>
              <a:rPr lang="vi-VN" sz="2400" dirty="0"/>
              <a:t>ơ</a:t>
            </a:r>
            <a:r>
              <a:rPr lang="en-US" sz="2400" dirty="0"/>
              <a:t>n, </a:t>
            </a:r>
            <a:r>
              <a:rPr lang="en-US" sz="2400" dirty="0" err="1"/>
              <a:t>có</a:t>
            </a:r>
            <a:r>
              <a:rPr lang="en-US" sz="2400" dirty="0"/>
              <a:t> c</a:t>
            </a:r>
            <a:r>
              <a:rPr lang="vi-VN" sz="2400" dirty="0"/>
              <a:t>ư</a:t>
            </a:r>
            <a:r>
              <a:rPr lang="en-US" sz="2400" dirty="0" err="1"/>
              <a:t>ờng</a:t>
            </a:r>
            <a:r>
              <a:rPr lang="en-US" sz="2400" dirty="0"/>
              <a:t> </a:t>
            </a:r>
            <a:r>
              <a:rPr lang="en-US" sz="2400" dirty="0" err="1"/>
              <a:t>lực</a:t>
            </a:r>
            <a:r>
              <a:rPr lang="en-US" sz="2400" dirty="0"/>
              <a:t> Gorilla Glass 6</a:t>
            </a:r>
          </a:p>
          <a:p>
            <a:endParaRPr lang="en-US" sz="2400" dirty="0"/>
          </a:p>
          <a:p>
            <a:r>
              <a:rPr lang="en-US" sz="2400" dirty="0" err="1"/>
              <a:t>Kính</a:t>
            </a:r>
            <a:r>
              <a:rPr lang="en-US" sz="2400" dirty="0"/>
              <a:t> camera c</a:t>
            </a:r>
            <a:r>
              <a:rPr lang="vi-VN" sz="2400" dirty="0"/>
              <a:t>ư</a:t>
            </a:r>
            <a:r>
              <a:rPr lang="en-US" sz="2400" dirty="0" err="1"/>
              <a:t>ờng</a:t>
            </a:r>
            <a:r>
              <a:rPr lang="en-US" sz="2400" dirty="0"/>
              <a:t> </a:t>
            </a:r>
            <a:r>
              <a:rPr lang="en-US" sz="2400" dirty="0" err="1"/>
              <a:t>lực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chống</a:t>
            </a:r>
            <a:r>
              <a:rPr lang="en-US" sz="2400" dirty="0"/>
              <a:t> x</a:t>
            </a:r>
            <a:r>
              <a:rPr lang="vi-VN" sz="2400" dirty="0"/>
              <a:t>ư</a:t>
            </a:r>
            <a:r>
              <a:rPr lang="en-US" sz="2400" dirty="0" err="1"/>
              <a:t>ớc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634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"/>
    </mc:Choice>
    <mc:Fallback xmlns="">
      <p:transition spd="slow" advTm="76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2CED897-7C99-4B88-8BA3-244F3B2D95E8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3.1.5.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Bố</a:t>
            </a:r>
            <a:r>
              <a:rPr lang="en-US" sz="32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i="0" kern="1200" spc="-5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cục</a:t>
            </a:r>
            <a:endParaRPr lang="en-US" sz="3200" i="0" kern="1200" spc="-5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9B9242-338F-4535-90F1-A9189896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400E3-649D-45C5-9579-086F171561E5}"/>
              </a:ext>
            </a:extLst>
          </p:cNvPr>
          <p:cNvSpPr txBox="1"/>
          <p:nvPr/>
        </p:nvSpPr>
        <p:spPr>
          <a:xfrm>
            <a:off x="1438003" y="2105085"/>
            <a:ext cx="93769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3.1.5.1.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t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phản</a:t>
            </a:r>
            <a:r>
              <a:rPr lang="en-US" sz="3200" dirty="0"/>
              <a:t> – contrast</a:t>
            </a:r>
          </a:p>
          <a:p>
            <a:r>
              <a:rPr lang="en-US" sz="3200" dirty="0"/>
              <a:t>3.1.5.2.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câng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r>
              <a:rPr lang="en-US" sz="3200" dirty="0"/>
              <a:t> – balance</a:t>
            </a:r>
          </a:p>
          <a:p>
            <a:r>
              <a:rPr lang="en-US" sz="3200" dirty="0"/>
              <a:t>3.1.5.3.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chuyển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– movement</a:t>
            </a:r>
          </a:p>
          <a:p>
            <a:r>
              <a:rPr lang="en-US" sz="3200" dirty="0"/>
              <a:t>3.1.5.4.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nhấn</a:t>
            </a:r>
            <a:r>
              <a:rPr lang="en-US" sz="3200" dirty="0"/>
              <a:t> </a:t>
            </a:r>
            <a:r>
              <a:rPr lang="en-US" sz="3200" dirty="0" err="1"/>
              <a:t>mạnh</a:t>
            </a:r>
            <a:r>
              <a:rPr lang="en-US" sz="3200" dirty="0"/>
              <a:t> – emphasis</a:t>
            </a:r>
          </a:p>
          <a:p>
            <a:r>
              <a:rPr lang="en-US" sz="3200" dirty="0"/>
              <a:t>3.1.5.5.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đồng</a:t>
            </a:r>
            <a:r>
              <a:rPr lang="en-US" sz="3200" dirty="0"/>
              <a:t> </a:t>
            </a:r>
            <a:r>
              <a:rPr lang="en-US" sz="3200" dirty="0" err="1"/>
              <a:t>nhất</a:t>
            </a:r>
            <a:r>
              <a:rPr lang="en-US" sz="3200" dirty="0"/>
              <a:t> – unity</a:t>
            </a:r>
          </a:p>
          <a:p>
            <a:r>
              <a:rPr lang="en-US" sz="3200" dirty="0"/>
              <a:t>3.1.5.6.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nhịp</a:t>
            </a:r>
            <a:r>
              <a:rPr lang="en-US" sz="3200" dirty="0"/>
              <a:t> </a:t>
            </a:r>
            <a:r>
              <a:rPr lang="en-US" sz="3200" dirty="0" err="1"/>
              <a:t>điệu</a:t>
            </a:r>
            <a:r>
              <a:rPr lang="en-US" sz="3200" dirty="0"/>
              <a:t> – rhythm</a:t>
            </a:r>
          </a:p>
          <a:p>
            <a:r>
              <a:rPr lang="en-US" sz="3200" dirty="0"/>
              <a:t>3.1.5.7.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tỉ</a:t>
            </a:r>
            <a:r>
              <a:rPr lang="en-US" sz="3200" dirty="0"/>
              <a:t> </a:t>
            </a:r>
            <a:r>
              <a:rPr lang="en-US" sz="3200" dirty="0" err="1"/>
              <a:t>lệ</a:t>
            </a:r>
            <a:r>
              <a:rPr lang="en-US" sz="3200" dirty="0"/>
              <a:t> - </a:t>
            </a:r>
            <a:r>
              <a:rPr lang="en-US" sz="3200" dirty="0" err="1"/>
              <a:t>propotion</a:t>
            </a:r>
            <a:endParaRPr lang="en-US" sz="3200" dirty="0"/>
          </a:p>
          <a:p>
            <a:r>
              <a:rPr lang="en-US" sz="3200" dirty="0"/>
              <a:t>3.1.5.8.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đơn</a:t>
            </a:r>
            <a:r>
              <a:rPr lang="en-US" sz="3200" dirty="0"/>
              <a:t> </a:t>
            </a:r>
            <a:r>
              <a:rPr lang="en-US" sz="3200" dirty="0" err="1"/>
              <a:t>giản</a:t>
            </a:r>
            <a:r>
              <a:rPr lang="en-US" sz="3200" dirty="0"/>
              <a:t> – </a:t>
            </a:r>
            <a:r>
              <a:rPr lang="en-US" sz="3200" dirty="0" err="1"/>
              <a:t>symplicity</a:t>
            </a:r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9445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"/>
    </mc:Choice>
    <mc:Fallback xmlns="">
      <p:transition spd="slow" advTm="76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3.1.5.1.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t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phản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Hộp Văn bản 4">
            <a:extLst>
              <a:ext uri="{FF2B5EF4-FFF2-40B4-BE49-F238E27FC236}">
                <a16:creationId xmlns:a16="http://schemas.microsoft.com/office/drawing/2014/main" id="{2FDBF450-9BB9-454F-A1CB-7CFDF9D6A591}"/>
              </a:ext>
            </a:extLst>
          </p:cNvPr>
          <p:cNvSpPr txBox="1"/>
          <p:nvPr/>
        </p:nvSpPr>
        <p:spPr>
          <a:xfrm>
            <a:off x="1097280" y="2143564"/>
            <a:ext cx="6609806" cy="1583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Tỷ</a:t>
            </a:r>
            <a:r>
              <a:rPr lang="en-US" sz="2400" dirty="0"/>
              <a:t> </a:t>
            </a:r>
            <a:r>
              <a:rPr lang="en-US" sz="2400" dirty="0" err="1"/>
              <a:t>lệ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phản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5.000.000: 1, </a:t>
            </a:r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dù</a:t>
            </a:r>
            <a:r>
              <a:rPr lang="en-US" sz="2400" dirty="0"/>
              <a:t> ở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bóng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hay </a:t>
            </a:r>
            <a:r>
              <a:rPr lang="en-US" sz="2400" dirty="0" err="1"/>
              <a:t>dưới</a:t>
            </a:r>
            <a:r>
              <a:rPr lang="en-US" sz="2400" dirty="0"/>
              <a:t> </a:t>
            </a:r>
            <a:r>
              <a:rPr lang="en-US" sz="2400" dirty="0" err="1"/>
              <a:t>ánh</a:t>
            </a:r>
            <a:r>
              <a:rPr lang="en-US" sz="2400" dirty="0"/>
              <a:t> </a:t>
            </a:r>
            <a:r>
              <a:rPr lang="en-US" sz="2400" dirty="0" err="1"/>
              <a:t>sáng</a:t>
            </a:r>
            <a:r>
              <a:rPr lang="en-US" sz="2400" dirty="0"/>
              <a:t> </a:t>
            </a:r>
            <a:r>
              <a:rPr lang="en-US" sz="2400" dirty="0" err="1"/>
              <a:t>nắng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.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sáng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thua</a:t>
            </a:r>
            <a:r>
              <a:rPr lang="en-US" sz="2400" dirty="0"/>
              <a:t> </a:t>
            </a:r>
            <a:r>
              <a:rPr lang="en-US" sz="2400" dirty="0" err="1"/>
              <a:t>kém</a:t>
            </a:r>
            <a:r>
              <a:rPr lang="en-US" sz="2400" dirty="0"/>
              <a:t>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sáng</a:t>
            </a:r>
            <a:endParaRPr lang="en-US" sz="2400" dirty="0"/>
          </a:p>
        </p:txBody>
      </p:sp>
      <p:pic>
        <p:nvPicPr>
          <p:cNvPr id="7" name="Hình ảnh 6" descr="Ảnh có chứa ảnh chụp màn hình, máy tính&#10;&#10;Mô tả được tạo với mức tin cậy rất cao">
            <a:extLst>
              <a:ext uri="{FF2B5EF4-FFF2-40B4-BE49-F238E27FC236}">
                <a16:creationId xmlns:a16="http://schemas.microsoft.com/office/drawing/2014/main" id="{9121CE90-7BF4-4787-8B13-B249E46A3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30" t="18400" r="35067" b="9333"/>
          <a:stretch/>
        </p:blipFill>
        <p:spPr>
          <a:xfrm>
            <a:off x="8080626" y="1933290"/>
            <a:ext cx="3398359" cy="4372736"/>
          </a:xfrm>
          <a:prstGeom prst="rect">
            <a:avLst/>
          </a:prstGeom>
        </p:spPr>
      </p:pic>
      <p:sp>
        <p:nvSpPr>
          <p:cNvPr id="8" name="Hộp Văn bản 6">
            <a:extLst>
              <a:ext uri="{FF2B5EF4-FFF2-40B4-BE49-F238E27FC236}">
                <a16:creationId xmlns:a16="http://schemas.microsoft.com/office/drawing/2014/main" id="{440629DB-5F62-4AFA-BB11-736436DDB546}"/>
              </a:ext>
            </a:extLst>
          </p:cNvPr>
          <p:cNvSpPr txBox="1"/>
          <p:nvPr/>
        </p:nvSpPr>
        <p:spPr>
          <a:xfrm>
            <a:off x="1088107" y="3956111"/>
            <a:ext cx="680574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Để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giúp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cho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máy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nhận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diện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tốt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ánh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sáng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nhằm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tự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động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điều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chỉnh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phù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hợp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với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môi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trường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, Xiaomi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đã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tích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hợp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cảm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biến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ánh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sáng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kép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ở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mặt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trước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và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sau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của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máy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mang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lại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trải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nghiệm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sử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dụng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tốt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hơn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dù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trong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nhà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hay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ngoài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trời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580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3.1.5.2.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Hình ảnh 8" descr="Ảnh có chứa trong nhà, màn hình, bàn, máy tính&#10;&#10;Mô tả được tạo với mức tin cậy rất cao">
            <a:extLst>
              <a:ext uri="{FF2B5EF4-FFF2-40B4-BE49-F238E27FC236}">
                <a16:creationId xmlns:a16="http://schemas.microsoft.com/office/drawing/2014/main" id="{67D77A34-305F-45F8-A8A6-F14EFF65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4" t="25170" r="6084" b="14966"/>
          <a:stretch/>
        </p:blipFill>
        <p:spPr>
          <a:xfrm>
            <a:off x="2803305" y="2043034"/>
            <a:ext cx="6646349" cy="3235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82AD76-B2F6-4867-B0C3-F57B3A1C12BB}"/>
              </a:ext>
            </a:extLst>
          </p:cNvPr>
          <p:cNvSpPr txBox="1"/>
          <p:nvPr/>
        </p:nvSpPr>
        <p:spPr>
          <a:xfrm>
            <a:off x="2663767" y="5397315"/>
            <a:ext cx="6864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Mặt</a:t>
            </a:r>
            <a:r>
              <a:rPr lang="en-US" sz="2400" dirty="0"/>
              <a:t> tr</a:t>
            </a:r>
            <a:r>
              <a:rPr lang="vi-VN" sz="2400" dirty="0"/>
              <a:t>ư</a:t>
            </a:r>
            <a:r>
              <a:rPr lang="en-US" sz="2400" dirty="0" err="1"/>
              <a:t>ớc</a:t>
            </a:r>
            <a:r>
              <a:rPr lang="en-US" sz="2400" dirty="0"/>
              <a:t> </a:t>
            </a:r>
            <a:r>
              <a:rPr lang="en-US" sz="2400" dirty="0" err="1"/>
              <a:t>cân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chiều</a:t>
            </a:r>
            <a:r>
              <a:rPr lang="en-US" sz="2400" dirty="0"/>
              <a:t> </a:t>
            </a:r>
            <a:r>
              <a:rPr lang="en-US" sz="2400" dirty="0" err="1"/>
              <a:t>dọc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chiều</a:t>
            </a:r>
            <a:r>
              <a:rPr lang="en-US" sz="2400" dirty="0"/>
              <a:t> </a:t>
            </a:r>
            <a:r>
              <a:rPr lang="en-US" sz="2400" dirty="0" err="1"/>
              <a:t>ngang</a:t>
            </a:r>
            <a:r>
              <a:rPr lang="en-US" sz="2400" dirty="0"/>
              <a:t>, </a:t>
            </a:r>
            <a:r>
              <a:rPr lang="en-US" sz="2400" dirty="0" err="1"/>
              <a:t>trọng</a:t>
            </a:r>
            <a:r>
              <a:rPr lang="en-US" sz="2400" dirty="0"/>
              <a:t> l</a:t>
            </a:r>
            <a:r>
              <a:rPr lang="vi-VN" sz="2400" dirty="0"/>
              <a:t>ư</a:t>
            </a:r>
            <a:r>
              <a:rPr lang="en-US" sz="2400" dirty="0" err="1"/>
              <a:t>ợng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bố</a:t>
            </a:r>
            <a:r>
              <a:rPr lang="en-US" sz="2400" dirty="0"/>
              <a:t> </a:t>
            </a:r>
            <a:r>
              <a:rPr lang="en-US" sz="2400" dirty="0" err="1"/>
              <a:t>đều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67447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3.1.5.2.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Hình ảnh 4">
            <a:extLst>
              <a:ext uri="{FF2B5EF4-FFF2-40B4-BE49-F238E27FC236}">
                <a16:creationId xmlns:a16="http://schemas.microsoft.com/office/drawing/2014/main" id="{1E53D19D-69D2-44E8-9A61-3C977CD37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" t="12635" r="11959"/>
          <a:stretch/>
        </p:blipFill>
        <p:spPr>
          <a:xfrm>
            <a:off x="4868488" y="2062859"/>
            <a:ext cx="6287192" cy="4200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4F902-2275-4998-96B7-406695C32A8D}"/>
              </a:ext>
            </a:extLst>
          </p:cNvPr>
          <p:cNvSpPr txBox="1"/>
          <p:nvPr/>
        </p:nvSpPr>
        <p:spPr>
          <a:xfrm>
            <a:off x="1036320" y="2812317"/>
            <a:ext cx="3086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 </a:t>
            </a:r>
            <a:r>
              <a:rPr lang="en-US" sz="2400" dirty="0" err="1"/>
              <a:t>kép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âm</a:t>
            </a:r>
            <a:r>
              <a:rPr lang="en-US" sz="2400" dirty="0"/>
              <a:t> </a:t>
            </a:r>
            <a:r>
              <a:rPr lang="en-US" sz="2400" dirty="0" err="1"/>
              <a:t>thanh</a:t>
            </a:r>
            <a:r>
              <a:rPr lang="en-US" sz="2400" dirty="0"/>
              <a:t> </a:t>
            </a:r>
            <a:r>
              <a:rPr lang="en-US" sz="2400" dirty="0" err="1"/>
              <a:t>nổi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cân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loa</a:t>
            </a:r>
            <a:r>
              <a:rPr lang="en-US" sz="2400" dirty="0"/>
              <a:t> </a:t>
            </a:r>
            <a:r>
              <a:rPr lang="en-US" sz="2400" dirty="0" err="1"/>
              <a:t>bảy</a:t>
            </a:r>
            <a:r>
              <a:rPr lang="en-US" sz="2400" dirty="0"/>
              <a:t> </a:t>
            </a:r>
            <a:r>
              <a:rPr lang="en-US" sz="2400" dirty="0" err="1"/>
              <a:t>nam</a:t>
            </a:r>
            <a:r>
              <a:rPr lang="en-US" sz="2400" dirty="0"/>
              <a:t> </a:t>
            </a:r>
            <a:r>
              <a:rPr lang="en-US" sz="2400" dirty="0" err="1"/>
              <a:t>châm</a:t>
            </a:r>
            <a:r>
              <a:rPr lang="en-US" sz="2400" dirty="0"/>
              <a:t> </a:t>
            </a:r>
            <a:r>
              <a:rPr lang="en-US" sz="2400" dirty="0" err="1"/>
              <a:t>tăng</a:t>
            </a:r>
            <a:r>
              <a:rPr lang="en-US" sz="2400" dirty="0"/>
              <a:t> c</a:t>
            </a:r>
            <a:r>
              <a:rPr lang="vi-VN" sz="2400" dirty="0"/>
              <a:t>ư</a:t>
            </a:r>
            <a:r>
              <a:rPr lang="en-US" sz="2400" dirty="0" err="1"/>
              <a:t>ờng</a:t>
            </a:r>
            <a:r>
              <a:rPr lang="en-US" sz="2400" dirty="0"/>
              <a:t> </a:t>
            </a:r>
            <a:r>
              <a:rPr lang="en-US" sz="2400" dirty="0" err="1"/>
              <a:t>âm</a:t>
            </a:r>
            <a:r>
              <a:rPr lang="en-US" sz="2400" dirty="0"/>
              <a:t> l</a:t>
            </a:r>
            <a:r>
              <a:rPr lang="vi-VN" sz="2400" dirty="0"/>
              <a:t>ư</a:t>
            </a:r>
            <a:r>
              <a:rPr lang="en-US" sz="2400" dirty="0" err="1"/>
              <a:t>ợng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phạm</a:t>
            </a:r>
            <a:r>
              <a:rPr lang="en-US" sz="2400" dirty="0"/>
              <a:t> vi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78051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3.1.5.2.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cân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Hình ảnh 9" descr="Ảnh có chứa tòa nhà, lát gạch, cửa sổ, gạch&#10;&#10;Mô tả được tạo với mức tin cậy rất cao">
            <a:extLst>
              <a:ext uri="{FF2B5EF4-FFF2-40B4-BE49-F238E27FC236}">
                <a16:creationId xmlns:a16="http://schemas.microsoft.com/office/drawing/2014/main" id="{AD1B8C4F-9CC6-4157-87F7-BDDCE0249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72" y="4379660"/>
            <a:ext cx="2931416" cy="1936963"/>
          </a:xfrm>
          <a:prstGeom prst="rect">
            <a:avLst/>
          </a:prstGeom>
        </p:spPr>
      </p:pic>
      <p:pic>
        <p:nvPicPr>
          <p:cNvPr id="9" name="Hình ảnh 3" descr="Ảnh có chứa ngoài trời, tòa nhà, nước, cây cầu&#10;&#10;Mô tả được tạo với mức tin cậy rất cao">
            <a:extLst>
              <a:ext uri="{FF2B5EF4-FFF2-40B4-BE49-F238E27FC236}">
                <a16:creationId xmlns:a16="http://schemas.microsoft.com/office/drawing/2014/main" id="{6ECE6F42-8D3A-43BD-A8EB-15981A16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042625"/>
            <a:ext cx="3846102" cy="2195055"/>
          </a:xfrm>
          <a:prstGeom prst="rect">
            <a:avLst/>
          </a:prstGeom>
        </p:spPr>
      </p:pic>
      <p:pic>
        <p:nvPicPr>
          <p:cNvPr id="10" name="Hình ảnh 5" descr="Ảnh có chứa tòa nhà, ngoài trời, mặt trước, cao&#10;&#10;Mô tả được tạo với mức tin cậy rất cao">
            <a:extLst>
              <a:ext uri="{FF2B5EF4-FFF2-40B4-BE49-F238E27FC236}">
                <a16:creationId xmlns:a16="http://schemas.microsoft.com/office/drawing/2014/main" id="{6315CB83-F3EE-421A-BB77-B913174BD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472" y="2042625"/>
            <a:ext cx="3867165" cy="2195055"/>
          </a:xfrm>
          <a:prstGeom prst="rect">
            <a:avLst/>
          </a:prstGeom>
        </p:spPr>
      </p:pic>
      <p:pic>
        <p:nvPicPr>
          <p:cNvPr id="11" name="Hình ảnh 4" descr="Ảnh có chứa tòa nhà, ngoài trời, người, người phụ nữ&#10;&#10;Mô tả được tạo với mức tin cậy rất cao">
            <a:extLst>
              <a:ext uri="{FF2B5EF4-FFF2-40B4-BE49-F238E27FC236}">
                <a16:creationId xmlns:a16="http://schemas.microsoft.com/office/drawing/2014/main" id="{545DAB10-E34A-4EDE-BFB8-1ED60F411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306" y="4379661"/>
            <a:ext cx="3148276" cy="1936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035746-489E-4934-B50C-988B4F07E8F1}"/>
              </a:ext>
            </a:extLst>
          </p:cNvPr>
          <p:cNvSpPr txBox="1"/>
          <p:nvPr/>
        </p:nvSpPr>
        <p:spPr>
          <a:xfrm>
            <a:off x="4923168" y="4686421"/>
            <a:ext cx="1632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rõ</a:t>
            </a:r>
            <a:r>
              <a:rPr lang="en-US" sz="2000" dirty="0"/>
              <a:t> </a:t>
            </a:r>
            <a:r>
              <a:rPr lang="en-US" sz="2000" dirty="0" err="1"/>
              <a:t>nét</a:t>
            </a:r>
            <a:r>
              <a:rPr lang="en-US" sz="2000" dirty="0"/>
              <a:t>, </a:t>
            </a:r>
            <a:r>
              <a:rPr lang="en-US" sz="2000" dirty="0" err="1"/>
              <a:t>cân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sáng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, </a:t>
            </a:r>
            <a:r>
              <a:rPr lang="en-US" sz="2000" dirty="0" err="1"/>
              <a:t>hài</a:t>
            </a:r>
            <a:r>
              <a:rPr lang="en-US" sz="2000" dirty="0"/>
              <a:t> </a:t>
            </a:r>
            <a:r>
              <a:rPr lang="en-US" sz="2000" dirty="0" err="1"/>
              <a:t>hòa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7724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3.1.5.3.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chuyển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Hộp Văn bản 4">
            <a:extLst>
              <a:ext uri="{FF2B5EF4-FFF2-40B4-BE49-F238E27FC236}">
                <a16:creationId xmlns:a16="http://schemas.microsoft.com/office/drawing/2014/main" id="{5F5261F3-F11F-4BBE-BAE7-6251A7DE94B4}"/>
              </a:ext>
            </a:extLst>
          </p:cNvPr>
          <p:cNvSpPr txBox="1"/>
          <p:nvPr/>
        </p:nvSpPr>
        <p:spPr>
          <a:xfrm>
            <a:off x="1403786" y="2114562"/>
            <a:ext cx="50240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Màn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hình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cong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ở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cả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cạnh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phải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và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cạnh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trái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tạo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cho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người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dùng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cảm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giác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tự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nhiên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khi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nhìn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vào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trông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như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thác</a:t>
            </a:r>
            <a:r>
              <a:rPr lang="en-US" sz="2400" dirty="0">
                <a:solidFill>
                  <a:srgbClr val="424242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424242"/>
                </a:solidFill>
                <a:latin typeface="Calibri"/>
                <a:cs typeface="Calibri"/>
              </a:rPr>
              <a:t>đổ</a:t>
            </a:r>
            <a:endParaRPr lang="vi-VN" sz="2400" dirty="0" err="1">
              <a:latin typeface="Calibri"/>
              <a:cs typeface="Calibri"/>
            </a:endParaRPr>
          </a:p>
        </p:txBody>
      </p:sp>
      <p:pic>
        <p:nvPicPr>
          <p:cNvPr id="10" name="Hình ảnh 5" descr="Ảnh có chứa tuyết, ngoài trời, ảnh, nền&#10;&#10;Mô tả được tạo với mức tin cậy rất cao">
            <a:extLst>
              <a:ext uri="{FF2B5EF4-FFF2-40B4-BE49-F238E27FC236}">
                <a16:creationId xmlns:a16="http://schemas.microsoft.com/office/drawing/2014/main" id="{815D4F00-2961-44E4-82B9-5FCCFC00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918" y="1999300"/>
            <a:ext cx="3972296" cy="4382224"/>
          </a:xfrm>
          <a:prstGeom prst="rect">
            <a:avLst/>
          </a:prstGeom>
        </p:spPr>
      </p:pic>
      <p:pic>
        <p:nvPicPr>
          <p:cNvPr id="11" name="Hình ảnh 6" descr="Ảnh có chứa đang ngồi, nhỏ, đóng, nằm&#10;&#10;Mô tả được tạo với mức tin cậy rất cao">
            <a:extLst>
              <a:ext uri="{FF2B5EF4-FFF2-40B4-BE49-F238E27FC236}">
                <a16:creationId xmlns:a16="http://schemas.microsoft.com/office/drawing/2014/main" id="{B45FC967-C987-4E1C-8054-7ED6BA705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51" t="6757" r="11682" b="-451"/>
          <a:stretch/>
        </p:blipFill>
        <p:spPr>
          <a:xfrm>
            <a:off x="1545316" y="3314891"/>
            <a:ext cx="4741019" cy="30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3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tiền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1.1.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th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Xiaomi</a:t>
            </a:r>
            <a:endParaRPr lang="en-GB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D74B0-6A46-484F-843D-06D213776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505110"/>
            <a:ext cx="2926334" cy="28653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F8279-9ED9-412A-85FD-31A7FE131935}"/>
              </a:ext>
            </a:extLst>
          </p:cNvPr>
          <p:cNvSpPr txBox="1"/>
          <p:nvPr/>
        </p:nvSpPr>
        <p:spPr>
          <a:xfrm>
            <a:off x="4226560" y="2968298"/>
            <a:ext cx="6929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1.1.1. </a:t>
            </a:r>
            <a:r>
              <a:rPr lang="en-US" sz="2400" dirty="0" err="1"/>
              <a:t>Tầm</a:t>
            </a:r>
            <a:r>
              <a:rPr lang="en-US" sz="2400" dirty="0"/>
              <a:t> </a:t>
            </a:r>
            <a:r>
              <a:rPr lang="en-US" sz="2400" dirty="0" err="1"/>
              <a:t>nhìn</a:t>
            </a:r>
            <a:r>
              <a:rPr lang="en-US" sz="2400" dirty="0"/>
              <a:t>, </a:t>
            </a:r>
            <a:r>
              <a:rPr lang="en-US" sz="2400" dirty="0" err="1"/>
              <a:t>sứ</a:t>
            </a:r>
            <a:r>
              <a:rPr lang="en-US" sz="2400" dirty="0"/>
              <a:t> </a:t>
            </a:r>
            <a:r>
              <a:rPr lang="en-US" sz="2400" dirty="0" err="1"/>
              <a:t>mệnh</a:t>
            </a:r>
            <a:r>
              <a:rPr lang="en-US" sz="2400" dirty="0"/>
              <a:t>, </a:t>
            </a:r>
            <a:r>
              <a:rPr lang="en-US" sz="2400" dirty="0" err="1"/>
              <a:t>mục</a:t>
            </a:r>
            <a:r>
              <a:rPr lang="en-US" sz="2400" dirty="0"/>
              <a:t> </a:t>
            </a:r>
            <a:r>
              <a:rPr lang="en-US" sz="2400" dirty="0" err="1"/>
              <a:t>tiêu</a:t>
            </a:r>
            <a:r>
              <a:rPr lang="en-US" sz="2400" dirty="0"/>
              <a:t>,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cốt</a:t>
            </a:r>
            <a:r>
              <a:rPr lang="en-US" sz="2400" dirty="0"/>
              <a:t> </a:t>
            </a:r>
            <a:r>
              <a:rPr lang="en-US" sz="2400" dirty="0" err="1"/>
              <a:t>lõi</a:t>
            </a:r>
            <a:r>
              <a:rPr lang="en-US" sz="2400" dirty="0"/>
              <a:t>, </a:t>
            </a:r>
            <a:r>
              <a:rPr lang="en-US" sz="2400" dirty="0" err="1"/>
              <a:t>triết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sáng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endParaRPr lang="en-US" sz="2400" dirty="0"/>
          </a:p>
          <a:p>
            <a:r>
              <a:rPr lang="en-US" sz="2400" dirty="0"/>
              <a:t>1.1.2.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endParaRPr lang="en-US" sz="2400" dirty="0"/>
          </a:p>
          <a:p>
            <a:r>
              <a:rPr lang="en-US" sz="2400" dirty="0"/>
              <a:t>1.1.3.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,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bán</a:t>
            </a:r>
            <a:r>
              <a:rPr lang="en-US" sz="2400" dirty="0"/>
              <a:t> hang</a:t>
            </a:r>
          </a:p>
          <a:p>
            <a:r>
              <a:rPr lang="en-US" sz="2400" dirty="0"/>
              <a:t>1.1.4.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quảng</a:t>
            </a:r>
            <a:r>
              <a:rPr lang="en-US" sz="2400" dirty="0"/>
              <a:t> </a:t>
            </a:r>
            <a:r>
              <a:rPr lang="en-US" sz="2400" dirty="0" err="1"/>
              <a:t>bá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687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"/>
    </mc:Choice>
    <mc:Fallback xmlns="">
      <p:transition spd="slow" advTm="12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3.1.5.4.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nhấn</a:t>
            </a:r>
            <a:r>
              <a:rPr lang="en-US" sz="3200" dirty="0"/>
              <a:t> </a:t>
            </a:r>
            <a:r>
              <a:rPr lang="en-US" sz="3200" dirty="0" err="1"/>
              <a:t>mạnh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Hình ảnh 2" descr="Ảnh có chứa máy tính, tối, đang ngồi, bàn&#10;&#10;Mô tả được tạo với mức tin cậy rất cao">
            <a:extLst>
              <a:ext uri="{FF2B5EF4-FFF2-40B4-BE49-F238E27FC236}">
                <a16:creationId xmlns:a16="http://schemas.microsoft.com/office/drawing/2014/main" id="{5E7DF84B-A176-4E87-B246-029BA02D0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1"/>
          <a:stretch/>
        </p:blipFill>
        <p:spPr>
          <a:xfrm>
            <a:off x="1244237" y="2012496"/>
            <a:ext cx="5564777" cy="4347704"/>
          </a:xfrm>
          <a:prstGeom prst="rect">
            <a:avLst/>
          </a:prstGeom>
        </p:spPr>
      </p:pic>
      <p:pic>
        <p:nvPicPr>
          <p:cNvPr id="8" name="Hình ảnh 5" descr="Ảnh có chứa đang ngồi, từ xa, đen, trò chơi&#10;&#10;Mô tả được tạo với mức tin cậy rất cao">
            <a:extLst>
              <a:ext uri="{FF2B5EF4-FFF2-40B4-BE49-F238E27FC236}">
                <a16:creationId xmlns:a16="http://schemas.microsoft.com/office/drawing/2014/main" id="{B986E611-65AA-4E3E-B580-D1E55E1BF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359" y="1953686"/>
            <a:ext cx="3794881" cy="2188645"/>
          </a:xfrm>
          <a:prstGeom prst="rect">
            <a:avLst/>
          </a:prstGeom>
        </p:spPr>
      </p:pic>
      <p:pic>
        <p:nvPicPr>
          <p:cNvPr id="12" name="Hình ảnh 4" descr="Ảnh có chứa thiết bị điện tử, trong nhà, tìm kiếm, ảnh&#10;&#10;Mô tả được tạo với mức tin cậy rất cao">
            <a:extLst>
              <a:ext uri="{FF2B5EF4-FFF2-40B4-BE49-F238E27FC236}">
                <a16:creationId xmlns:a16="http://schemas.microsoft.com/office/drawing/2014/main" id="{9AC7D9BD-C43A-4C8E-97BA-010C1928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6"/>
          <a:stretch/>
        </p:blipFill>
        <p:spPr>
          <a:xfrm>
            <a:off x="6935359" y="4186348"/>
            <a:ext cx="3794881" cy="218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8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3.1.5.4.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nhấn</a:t>
            </a:r>
            <a:r>
              <a:rPr lang="en-US" sz="3200" dirty="0"/>
              <a:t> </a:t>
            </a:r>
            <a:r>
              <a:rPr lang="en-US" sz="3200" dirty="0" err="1"/>
              <a:t>mạnh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9" name="Hình ảnh 7">
            <a:extLst>
              <a:ext uri="{FF2B5EF4-FFF2-40B4-BE49-F238E27FC236}">
                <a16:creationId xmlns:a16="http://schemas.microsoft.com/office/drawing/2014/main" id="{BC930BE9-8093-4668-95F3-655E9708E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33" t="13776" r="21481" b="14348"/>
          <a:stretch/>
        </p:blipFill>
        <p:spPr>
          <a:xfrm>
            <a:off x="8706395" y="2752998"/>
            <a:ext cx="2449285" cy="23513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F1BFD4-91F7-4BA1-AF34-4C3690763370}"/>
              </a:ext>
            </a:extLst>
          </p:cNvPr>
          <p:cNvSpPr txBox="1"/>
          <p:nvPr/>
        </p:nvSpPr>
        <p:spPr>
          <a:xfrm>
            <a:off x="1158238" y="3020714"/>
            <a:ext cx="75481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Logo </a:t>
            </a:r>
            <a:r>
              <a:rPr lang="en-US" sz="2800" dirty="0" err="1"/>
              <a:t>nền</a:t>
            </a:r>
            <a:r>
              <a:rPr lang="en-US" sz="2800" dirty="0"/>
              <a:t> </a:t>
            </a:r>
            <a:r>
              <a:rPr lang="en-US" sz="2800" dirty="0" err="1"/>
              <a:t>tảng</a:t>
            </a:r>
            <a:r>
              <a:rPr lang="en-US" sz="2800" dirty="0"/>
              <a:t> MIUI 12 </a:t>
            </a:r>
            <a:r>
              <a:rPr lang="en-US" sz="2800" dirty="0" err="1"/>
              <a:t>gồm</a:t>
            </a:r>
            <a:r>
              <a:rPr lang="en-US" sz="2800" dirty="0"/>
              <a:t> 3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khối</a:t>
            </a:r>
            <a:r>
              <a:rPr lang="en-US" sz="2800" dirty="0"/>
              <a:t> c</a:t>
            </a:r>
            <a:r>
              <a:rPr lang="vi-VN" sz="2800" dirty="0"/>
              <a:t>ơ</a:t>
            </a:r>
            <a:r>
              <a:rPr lang="en-US" sz="2800" dirty="0"/>
              <a:t> </a:t>
            </a:r>
            <a:r>
              <a:rPr lang="en-US" sz="2800" dirty="0" err="1"/>
              <a:t>bản</a:t>
            </a:r>
            <a:r>
              <a:rPr lang="en-US" sz="2800" dirty="0"/>
              <a:t>, gam </a:t>
            </a:r>
            <a:r>
              <a:rPr lang="en-US" sz="2800" dirty="0" err="1"/>
              <a:t>màu</a:t>
            </a:r>
            <a:r>
              <a:rPr lang="en-US" sz="2800" dirty="0"/>
              <a:t> linear-gradient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r>
              <a:rPr lang="en-US" sz="2800" dirty="0"/>
              <a:t> </a:t>
            </a:r>
            <a:r>
              <a:rPr lang="en-US" sz="2800" dirty="0" err="1"/>
              <a:t>uyển</a:t>
            </a:r>
            <a:r>
              <a:rPr lang="en-US" sz="2800" dirty="0"/>
              <a:t> </a:t>
            </a:r>
            <a:r>
              <a:rPr lang="en-US" sz="2800" dirty="0" err="1"/>
              <a:t>chuyển</a:t>
            </a:r>
            <a:r>
              <a:rPr lang="en-US" sz="2800" dirty="0"/>
              <a:t>, </a:t>
            </a:r>
            <a:r>
              <a:rPr lang="en-US" sz="2800" dirty="0" err="1"/>
              <a:t>nhấn</a:t>
            </a:r>
            <a:r>
              <a:rPr lang="en-US" sz="2800" dirty="0"/>
              <a:t> </a:t>
            </a:r>
            <a:r>
              <a:rPr lang="en-US" sz="2800" dirty="0" err="1"/>
              <a:t>mạnh</a:t>
            </a:r>
            <a:r>
              <a:rPr lang="en-US" sz="2800" dirty="0"/>
              <a:t>. </a:t>
            </a:r>
            <a:r>
              <a:rPr lang="en-US" sz="2800" dirty="0" err="1"/>
              <a:t>Đồng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cũng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nguyên</a:t>
            </a:r>
            <a:r>
              <a:rPr lang="en-US" sz="2800" dirty="0"/>
              <a:t> </a:t>
            </a:r>
            <a:r>
              <a:rPr lang="en-US" sz="2800" dirty="0" err="1"/>
              <a:t>tắc</a:t>
            </a:r>
            <a:r>
              <a:rPr lang="en-US" sz="2800" dirty="0"/>
              <a:t> đ</a:t>
            </a:r>
            <a:r>
              <a:rPr lang="vi-VN" sz="2800" dirty="0"/>
              <a:t>ơ</a:t>
            </a:r>
            <a:r>
              <a:rPr lang="en-US" sz="2800" dirty="0"/>
              <a:t>n </a:t>
            </a:r>
            <a:r>
              <a:rPr lang="en-US" sz="2800" dirty="0" err="1"/>
              <a:t>giản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nhịp</a:t>
            </a:r>
            <a:r>
              <a:rPr lang="en-US" sz="2800" dirty="0"/>
              <a:t> </a:t>
            </a:r>
            <a:r>
              <a:rPr lang="en-US" sz="2800" dirty="0" err="1"/>
              <a:t>điệu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56451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3.1.5.4.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nhấn</a:t>
            </a:r>
            <a:r>
              <a:rPr lang="en-US" sz="3200" dirty="0"/>
              <a:t> </a:t>
            </a:r>
            <a:r>
              <a:rPr lang="en-US" sz="3200" dirty="0" err="1"/>
              <a:t>mạnh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6146" name="Picture 2" descr="Xiaomi ra mắt Mi Note 10 Pro SIÊU PHẨM CAMERA 108 MP – HALO MOBILE">
            <a:extLst>
              <a:ext uri="{FF2B5EF4-FFF2-40B4-BE49-F238E27FC236}">
                <a16:creationId xmlns:a16="http://schemas.microsoft.com/office/drawing/2014/main" id="{CAB75F68-AFB8-4EC5-84FD-D58B69290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7"/>
          <a:stretch/>
        </p:blipFill>
        <p:spPr bwMode="auto">
          <a:xfrm>
            <a:off x="2381250" y="2041071"/>
            <a:ext cx="7429500" cy="409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282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3.1.5.5.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đồng</a:t>
            </a:r>
            <a:r>
              <a:rPr lang="en-US" sz="3200" dirty="0"/>
              <a:t> </a:t>
            </a:r>
            <a:r>
              <a:rPr lang="en-US" sz="3200" dirty="0" err="1"/>
              <a:t>nhất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Hình ảnh 8" descr="Ảnh có chứa đang ngồi, bàn&#10;&#10;Mô tả được tạo với mức tin cậy rất cao">
            <a:extLst>
              <a:ext uri="{FF2B5EF4-FFF2-40B4-BE49-F238E27FC236}">
                <a16:creationId xmlns:a16="http://schemas.microsoft.com/office/drawing/2014/main" id="{1D3063E2-398F-400B-B07C-EDD80E5C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987" y="2100786"/>
            <a:ext cx="4016984" cy="3975601"/>
          </a:xfrm>
          <a:prstGeom prst="rect">
            <a:avLst/>
          </a:prstGeom>
        </p:spPr>
      </p:pic>
      <p:pic>
        <p:nvPicPr>
          <p:cNvPr id="8" name="Hình ảnh 4" descr="Ảnh có chứa màn hình, trong nhà, bàn, máy tính&#10;&#10;Mô tả được tạo với mức tin cậy rất cao">
            <a:extLst>
              <a:ext uri="{FF2B5EF4-FFF2-40B4-BE49-F238E27FC236}">
                <a16:creationId xmlns:a16="http://schemas.microsoft.com/office/drawing/2014/main" id="{D2C311CD-6811-4456-955D-C7F587E3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2" y="2296307"/>
            <a:ext cx="2848864" cy="3780080"/>
          </a:xfrm>
          <a:prstGeom prst="rect">
            <a:avLst/>
          </a:prstGeom>
        </p:spPr>
      </p:pic>
      <p:sp>
        <p:nvSpPr>
          <p:cNvPr id="12" name="Hộp Văn bản 4">
            <a:extLst>
              <a:ext uri="{FF2B5EF4-FFF2-40B4-BE49-F238E27FC236}">
                <a16:creationId xmlns:a16="http://schemas.microsoft.com/office/drawing/2014/main" id="{52C593C9-2808-4C36-B920-215B788A892C}"/>
              </a:ext>
            </a:extLst>
          </p:cNvPr>
          <p:cNvSpPr txBox="1"/>
          <p:nvPr/>
        </p:nvSpPr>
        <p:spPr>
          <a:xfrm>
            <a:off x="6424853" y="3214936"/>
            <a:ext cx="487451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Màu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sắc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máy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gồm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xanh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xám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và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trắng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kem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tạo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sự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vẻ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đẹp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sang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trọng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màu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sắc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viền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camera,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các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chữ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cái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in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trên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thân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máy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và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màu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máy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endParaRPr lang="vi-V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cùng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gam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màu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lạnh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sự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tối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giản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thiết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kế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dáng</a:t>
            </a:r>
            <a:r>
              <a:rPr lang="vi-VN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endParaRPr lang="vi-VN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175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3.1.5.6.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nhịp</a:t>
            </a:r>
            <a:r>
              <a:rPr lang="en-US" sz="3200" dirty="0"/>
              <a:t> </a:t>
            </a:r>
            <a:r>
              <a:rPr lang="en-US" sz="3200" dirty="0" err="1"/>
              <a:t>điệu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Hộp Văn bản 4">
            <a:extLst>
              <a:ext uri="{FF2B5EF4-FFF2-40B4-BE49-F238E27FC236}">
                <a16:creationId xmlns:a16="http://schemas.microsoft.com/office/drawing/2014/main" id="{5B40410A-7408-4804-99D6-69FD5566C6D3}"/>
              </a:ext>
            </a:extLst>
          </p:cNvPr>
          <p:cNvSpPr txBox="1"/>
          <p:nvPr/>
        </p:nvSpPr>
        <p:spPr>
          <a:xfrm>
            <a:off x="1393612" y="5134231"/>
            <a:ext cx="45583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vi-VN" dirty="0">
              <a:solidFill>
                <a:srgbClr val="000000"/>
              </a:solidFill>
              <a:latin typeface="Liberation Serif"/>
            </a:endParaRPr>
          </a:p>
          <a:p>
            <a:pPr algn="ctr"/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bởi</a:t>
            </a:r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các</a:t>
            </a:r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nền</a:t>
            </a:r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mặc</a:t>
            </a:r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định</a:t>
            </a:r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Abadi"/>
                <a:cs typeface="Segoe U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  <a:cs typeface="Segoe UI"/>
              </a:rPr>
              <a:t>máy</a:t>
            </a:r>
            <a:r>
              <a:rPr lang="vi-VN" dirty="0">
                <a:solidFill>
                  <a:srgbClr val="000000"/>
                </a:solidFill>
                <a:latin typeface="Liberation Serif"/>
              </a:rPr>
              <a:t> </a:t>
            </a:r>
          </a:p>
        </p:txBody>
      </p:sp>
      <p:pic>
        <p:nvPicPr>
          <p:cNvPr id="8" name="Hình ảnh 7" descr="Ảnh có chứa ảnh, tìm kiếm, khác nhau, đang ngồi&#10;&#10;Mô tả được tạo với mức tin cậy rất cao">
            <a:extLst>
              <a:ext uri="{FF2B5EF4-FFF2-40B4-BE49-F238E27FC236}">
                <a16:creationId xmlns:a16="http://schemas.microsoft.com/office/drawing/2014/main" id="{478F951A-CACE-4797-A1E8-0352E611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13" y="2140690"/>
            <a:ext cx="4558316" cy="2973598"/>
          </a:xfrm>
          <a:prstGeom prst="rect">
            <a:avLst/>
          </a:prstGeom>
        </p:spPr>
      </p:pic>
      <p:pic>
        <p:nvPicPr>
          <p:cNvPr id="12" name="Hình ảnh 8" descr="Ảnh có chứa ảnh, khác nhau, che phủ, đang ngồi&#10;&#10;Mô tả được tạo với mức tin cậy rất cao">
            <a:extLst>
              <a:ext uri="{FF2B5EF4-FFF2-40B4-BE49-F238E27FC236}">
                <a16:creationId xmlns:a16="http://schemas.microsoft.com/office/drawing/2014/main" id="{88C7FBF6-2199-4E53-9AC6-CA46B7B5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10" y="2140690"/>
            <a:ext cx="4429972" cy="2973598"/>
          </a:xfrm>
          <a:prstGeom prst="rect">
            <a:avLst/>
          </a:prstGeom>
        </p:spPr>
      </p:pic>
      <p:sp>
        <p:nvSpPr>
          <p:cNvPr id="13" name="Hộp Văn bản 8">
            <a:extLst>
              <a:ext uri="{FF2B5EF4-FFF2-40B4-BE49-F238E27FC236}">
                <a16:creationId xmlns:a16="http://schemas.microsoft.com/office/drawing/2014/main" id="{8B448BEB-E683-441B-9D7A-03A4B48F07B7}"/>
              </a:ext>
            </a:extLst>
          </p:cNvPr>
          <p:cNvSpPr txBox="1"/>
          <p:nvPr/>
        </p:nvSpPr>
        <p:spPr>
          <a:xfrm>
            <a:off x="6563610" y="5365064"/>
            <a:ext cx="4545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Abadi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Abad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Abad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</a:rPr>
              <a:t>bởi</a:t>
            </a:r>
            <a:r>
              <a:rPr lang="en-US" dirty="0">
                <a:solidFill>
                  <a:srgbClr val="000000"/>
                </a:solidFill>
                <a:latin typeface="Abad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</a:rPr>
              <a:t>màu</a:t>
            </a:r>
            <a:r>
              <a:rPr lang="en-US" dirty="0">
                <a:solidFill>
                  <a:srgbClr val="000000"/>
                </a:solidFill>
                <a:latin typeface="Abadi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badi"/>
              </a:rPr>
              <a:t>sắc</a:t>
            </a:r>
            <a:r>
              <a:rPr lang="en-US" dirty="0">
                <a:solidFill>
                  <a:srgbClr val="000000"/>
                </a:solidFill>
                <a:latin typeface="Abadi"/>
              </a:rPr>
              <a:t> logo MIUI 12</a:t>
            </a:r>
            <a:r>
              <a:rPr lang="vi-VN" dirty="0">
                <a:solidFill>
                  <a:srgbClr val="000000"/>
                </a:solidFill>
                <a:latin typeface="Liberation Serif"/>
              </a:rPr>
              <a:t> </a:t>
            </a:r>
            <a:endParaRPr lang="vi-V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266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3.1.5.7.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</a:t>
            </a:r>
            <a:r>
              <a:rPr lang="en-US" sz="3200" dirty="0" err="1"/>
              <a:t>tỷ</a:t>
            </a:r>
            <a:r>
              <a:rPr lang="en-US" sz="3200" dirty="0"/>
              <a:t> </a:t>
            </a:r>
            <a:r>
              <a:rPr lang="en-US" sz="3200" dirty="0" err="1"/>
              <a:t>lệ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9" name="Hình ảnh 8" descr="Ảnh có chứa ảnh chụp màn hình, trong nhà, màn hình, bàn&#10;&#10;Mô tả được tạo với mức tin cậy rất cao">
            <a:extLst>
              <a:ext uri="{FF2B5EF4-FFF2-40B4-BE49-F238E27FC236}">
                <a16:creationId xmlns:a16="http://schemas.microsoft.com/office/drawing/2014/main" id="{1842CDA6-AA7B-4468-824A-3981DFAFE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5" t="19420" r="11526" b="6377"/>
          <a:stretch/>
        </p:blipFill>
        <p:spPr>
          <a:xfrm>
            <a:off x="2609585" y="2169534"/>
            <a:ext cx="7079815" cy="3307676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7CA2200-8FA9-4B5E-B7FA-FA3FFDDA25B6}"/>
              </a:ext>
            </a:extLst>
          </p:cNvPr>
          <p:cNvSpPr txBox="1"/>
          <p:nvPr/>
        </p:nvSpPr>
        <p:spPr>
          <a:xfrm>
            <a:off x="2408597" y="5620296"/>
            <a:ext cx="7435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lang="en-US" dirty="0" err="1">
                <a:ea typeface="+mn-lt"/>
                <a:cs typeface="+mn-lt"/>
              </a:rPr>
              <a:t>ác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ea typeface="+mn-lt"/>
                <a:cs typeface="+mn-lt"/>
              </a:rPr>
              <a:t>góc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cạnh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àn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hình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của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máy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được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Xiaomi 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làm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cong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xuống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dưới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mặt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/>
                <a:cs typeface="Calibri"/>
              </a:rPr>
              <a:t>lưng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931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3.1.5.8.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đ</a:t>
            </a:r>
            <a:r>
              <a:rPr lang="vi-VN" sz="3200" dirty="0"/>
              <a:t>ơ</a:t>
            </a:r>
            <a:r>
              <a:rPr lang="en-US" sz="3200" dirty="0"/>
              <a:t>n </a:t>
            </a:r>
            <a:r>
              <a:rPr lang="en-US" sz="3200" dirty="0" err="1"/>
              <a:t>giản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Hình ảnh 4" descr="Ảnh có chứa vẽ&#10;&#10;Mô tả được tạo với mức tin cậy rất cao">
            <a:extLst>
              <a:ext uri="{FF2B5EF4-FFF2-40B4-BE49-F238E27FC236}">
                <a16:creationId xmlns:a16="http://schemas.microsoft.com/office/drawing/2014/main" id="{6D7A3662-6FF1-47A7-93E6-EEF05252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63" y="2295306"/>
            <a:ext cx="3835712" cy="3835712"/>
          </a:xfrm>
          <a:prstGeom prst="rect">
            <a:avLst/>
          </a:prstGeom>
        </p:spPr>
      </p:pic>
      <p:sp>
        <p:nvSpPr>
          <p:cNvPr id="7" name="Hộp Văn bản 4">
            <a:extLst>
              <a:ext uri="{FF2B5EF4-FFF2-40B4-BE49-F238E27FC236}">
                <a16:creationId xmlns:a16="http://schemas.microsoft.com/office/drawing/2014/main" id="{46BA8794-47C4-45F6-AA4A-DCB153E05D6F}"/>
              </a:ext>
            </a:extLst>
          </p:cNvPr>
          <p:cNvSpPr txBox="1"/>
          <p:nvPr/>
        </p:nvSpPr>
        <p:spPr>
          <a:xfrm>
            <a:off x="5780991" y="2490228"/>
            <a:ext cx="46864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dirty="0">
                <a:latin typeface="Calibri"/>
                <a:cs typeface="Calibri"/>
              </a:rPr>
              <a:t>Logo Xiaomi thi</a:t>
            </a:r>
            <a:r>
              <a:rPr lang="vi-VN" dirty="0">
                <a:latin typeface="Calibri"/>
                <a:ea typeface="+mn-lt"/>
                <a:cs typeface="Calibri"/>
              </a:rPr>
              <a:t>ết kế đơn giản với </a:t>
            </a:r>
            <a:r>
              <a:rPr lang="en-US" dirty="0" err="1">
                <a:latin typeface="Calibri"/>
                <a:ea typeface="+mn-lt"/>
                <a:cs typeface="Calibri"/>
              </a:rPr>
              <a:t>hai</a:t>
            </a:r>
            <a:r>
              <a:rPr lang="vi-VN" dirty="0">
                <a:latin typeface="Calibri"/>
                <a:ea typeface="+mn-lt"/>
                <a:cs typeface="Calibri"/>
              </a:rPr>
              <a:t> màu cam và trắng</a:t>
            </a:r>
            <a:r>
              <a:rPr lang="en-US" dirty="0">
                <a:latin typeface="Calibri"/>
                <a:ea typeface="+mn-lt"/>
                <a:cs typeface="Calibri"/>
              </a:rPr>
              <a:t>. </a:t>
            </a:r>
            <a:r>
              <a:rPr lang="vi-VN" dirty="0">
                <a:latin typeface="Calibri"/>
                <a:cs typeface="Calibri"/>
              </a:rPr>
              <a:t>C</a:t>
            </a:r>
            <a:r>
              <a:rPr lang="vi-VN" dirty="0">
                <a:latin typeface="Calibri"/>
                <a:ea typeface="+mn-lt"/>
                <a:cs typeface="Calibri"/>
              </a:rPr>
              <a:t>ảm biến vân tay l</a:t>
            </a:r>
            <a:r>
              <a:rPr lang="vi-VN" dirty="0">
                <a:latin typeface="Arial"/>
                <a:ea typeface="+mn-lt"/>
                <a:cs typeface="Arial"/>
              </a:rPr>
              <a:t>ớn đặt ở mặt trước </a:t>
            </a:r>
            <a:r>
              <a:rPr lang="en-US" dirty="0" err="1">
                <a:latin typeface="Arial"/>
                <a:ea typeface="+mn-lt"/>
                <a:cs typeface="Arial"/>
              </a:rPr>
              <a:t>dễ</a:t>
            </a:r>
            <a:r>
              <a:rPr lang="en-US" dirty="0">
                <a:latin typeface="Arial"/>
                <a:ea typeface="+mn-lt"/>
                <a:cs typeface="Arial"/>
              </a:rPr>
              <a:t> </a:t>
            </a:r>
            <a:r>
              <a:rPr lang="en-US" dirty="0" err="1">
                <a:latin typeface="Arial"/>
                <a:ea typeface="+mn-lt"/>
                <a:cs typeface="Arial"/>
              </a:rPr>
              <a:t>thao</a:t>
            </a:r>
            <a:r>
              <a:rPr lang="en-US" dirty="0">
                <a:latin typeface="Arial"/>
                <a:ea typeface="+mn-lt"/>
                <a:cs typeface="Arial"/>
              </a:rPr>
              <a:t> </a:t>
            </a:r>
            <a:r>
              <a:rPr lang="en-US" dirty="0" err="1">
                <a:latin typeface="Arial"/>
                <a:ea typeface="+mn-lt"/>
                <a:cs typeface="Arial"/>
              </a:rPr>
              <a:t>tác</a:t>
            </a:r>
            <a:r>
              <a:rPr lang="en-US" dirty="0">
                <a:latin typeface="Arial"/>
                <a:ea typeface="+mn-lt"/>
                <a:cs typeface="Arial"/>
              </a:rPr>
              <a:t> </a:t>
            </a:r>
            <a:r>
              <a:rPr lang="en-US" dirty="0" err="1">
                <a:latin typeface="Arial"/>
                <a:ea typeface="+mn-lt"/>
                <a:cs typeface="Arial"/>
              </a:rPr>
              <a:t>và</a:t>
            </a:r>
            <a:r>
              <a:rPr lang="en-US" dirty="0">
                <a:latin typeface="Arial"/>
                <a:ea typeface="+mn-lt"/>
                <a:cs typeface="Arial"/>
              </a:rPr>
              <a:t> </a:t>
            </a:r>
            <a:r>
              <a:rPr lang="en-US" dirty="0" err="1">
                <a:latin typeface="Arial"/>
                <a:ea typeface="+mn-lt"/>
                <a:cs typeface="Arial"/>
              </a:rPr>
              <a:t>mở</a:t>
            </a:r>
            <a:r>
              <a:rPr lang="en-US" dirty="0">
                <a:latin typeface="Arial"/>
                <a:ea typeface="+mn-lt"/>
                <a:cs typeface="Arial"/>
              </a:rPr>
              <a:t> </a:t>
            </a:r>
            <a:r>
              <a:rPr lang="en-US" dirty="0" err="1">
                <a:latin typeface="Arial"/>
                <a:ea typeface="+mn-lt"/>
                <a:cs typeface="Arial"/>
              </a:rPr>
              <a:t>máy</a:t>
            </a:r>
            <a:endParaRPr lang="vi-VN" dirty="0">
              <a:latin typeface="Arial"/>
              <a:ea typeface="+mn-lt"/>
              <a:cs typeface="Arial"/>
            </a:endParaRPr>
          </a:p>
          <a:p>
            <a:endParaRPr lang="vi-VN" dirty="0" err="1">
              <a:latin typeface="Calibri"/>
              <a:ea typeface="+mn-lt"/>
              <a:cs typeface="Calibri"/>
            </a:endParaRPr>
          </a:p>
        </p:txBody>
      </p:sp>
      <p:pic>
        <p:nvPicPr>
          <p:cNvPr id="12" name="Hình ảnh 6" descr="Ảnh có chứa người, tay, nắm giữ, trong nhà&#10;&#10;Mô tả được tạo với mức tin cậy rất cao">
            <a:extLst>
              <a:ext uri="{FF2B5EF4-FFF2-40B4-BE49-F238E27FC236}">
                <a16:creationId xmlns:a16="http://schemas.microsoft.com/office/drawing/2014/main" id="{E35BC2DF-078A-4AF6-BAD7-22627963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59" y="3690557"/>
            <a:ext cx="4391709" cy="244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92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AC4A6-705F-46F8-B3FB-F303FFA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3.1.5.8. </a:t>
            </a:r>
            <a:r>
              <a:rPr lang="en-US" sz="3200" dirty="0" err="1"/>
              <a:t>Nguyên</a:t>
            </a:r>
            <a:r>
              <a:rPr lang="en-US" sz="3200" dirty="0"/>
              <a:t> </a:t>
            </a:r>
            <a:r>
              <a:rPr lang="en-US" sz="3200" dirty="0" err="1"/>
              <a:t>tắc</a:t>
            </a:r>
            <a:r>
              <a:rPr lang="en-US" sz="3200" dirty="0"/>
              <a:t> đ</a:t>
            </a:r>
            <a:r>
              <a:rPr lang="vi-VN" sz="3200" dirty="0"/>
              <a:t>ơ</a:t>
            </a:r>
            <a:r>
              <a:rPr lang="en-US" sz="3200" dirty="0"/>
              <a:t>n </a:t>
            </a:r>
            <a:r>
              <a:rPr lang="en-US" sz="3200" dirty="0" err="1"/>
              <a:t>giản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Hình ảnh 9" descr="Ảnh có chứa bàn, thiết bị điện tử, trong nhà, đang ngồi&#10;&#10;Mô tả được tạo với mức tin cậy rất cao">
            <a:extLst>
              <a:ext uri="{FF2B5EF4-FFF2-40B4-BE49-F238E27FC236}">
                <a16:creationId xmlns:a16="http://schemas.microsoft.com/office/drawing/2014/main" id="{B0E25F60-441D-4691-BC5C-DD607BAC7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0" r="6279"/>
          <a:stretch/>
        </p:blipFill>
        <p:spPr>
          <a:xfrm>
            <a:off x="1238925" y="2168030"/>
            <a:ext cx="4887555" cy="3824556"/>
          </a:xfrm>
          <a:prstGeom prst="rect">
            <a:avLst/>
          </a:prstGeom>
        </p:spPr>
      </p:pic>
      <p:pic>
        <p:nvPicPr>
          <p:cNvPr id="9" name="Hình ảnh 11" descr="Ảnh có chứa đen, người chơi, người đàn ông, áo sơ mi&#10;&#10;Mô tả được tạo với mức tin cậy rất cao">
            <a:extLst>
              <a:ext uri="{FF2B5EF4-FFF2-40B4-BE49-F238E27FC236}">
                <a16:creationId xmlns:a16="http://schemas.microsoft.com/office/drawing/2014/main" id="{1D93C1A2-0440-431B-AF01-3C762E496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06" r="14300" b="10617"/>
          <a:stretch/>
        </p:blipFill>
        <p:spPr>
          <a:xfrm>
            <a:off x="6291812" y="2168030"/>
            <a:ext cx="4887555" cy="38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78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3.2.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68C3DA5-A35A-4377-8016-423EE00B5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409273"/>
              </p:ext>
            </p:extLst>
          </p:nvPr>
        </p:nvGraphicFramePr>
        <p:xfrm>
          <a:off x="1096962" y="2108200"/>
          <a:ext cx="10058400" cy="3860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2895937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86063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Thiết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kế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Hiện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đại</a:t>
                      </a:r>
                      <a:r>
                        <a:rPr lang="en-US" b="0" dirty="0"/>
                        <a:t>, sang </a:t>
                      </a:r>
                      <a:r>
                        <a:rPr lang="en-US" b="0" dirty="0" err="1"/>
                        <a:t>trọng</a:t>
                      </a:r>
                      <a:r>
                        <a:rPr lang="en-US" b="0" dirty="0"/>
                        <a:t>, </a:t>
                      </a:r>
                      <a:r>
                        <a:rPr lang="en-US" b="0" dirty="0" err="1"/>
                        <a:t>tiện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nghi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2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Chế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thử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20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Thử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hoàn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chỉnh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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38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Phản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hồi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Ưu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điểm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đa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phản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hồi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đẹp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Mặt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l</a:t>
                      </a:r>
                      <a:r>
                        <a:rPr lang="vi-VN" sz="1100" i="1" dirty="0">
                          <a:latin typeface="Geogi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ng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nhám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để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ít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mồ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hôi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dấu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vân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tay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sạch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sẽ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Khung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viền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kim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loại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mạ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vàng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đẹp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mắt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Cảm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giác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cầm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nắm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tốt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Mức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hoàn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thiện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rất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tốt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Màn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90Hz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trải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m</a:t>
                      </a:r>
                      <a:r>
                        <a:rPr lang="vi-VN" sz="1100" i="1" dirty="0">
                          <a:latin typeface="Geogi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ợt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mà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tấm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nền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Amoled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đẹp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Thu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âm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tốt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, song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ổn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Nh</a:t>
                      </a:r>
                      <a:r>
                        <a:rPr lang="vi-VN" sz="1100" i="1" dirty="0">
                          <a:latin typeface="Geogi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ợc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điểm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camera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dài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h</a:t>
                      </a:r>
                      <a:r>
                        <a:rPr lang="vi-VN" sz="1100" i="1" dirty="0">
                          <a:latin typeface="Geogia"/>
                          <a:cs typeface="Arial" panose="020B0604020202020204" pitchFamily="34" charset="0"/>
                        </a:rPr>
                        <a:t>ơ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xấu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, camera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lồi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kênh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khi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đặt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ngang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Lấy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nét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chống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rung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ch</a:t>
                      </a:r>
                      <a:r>
                        <a:rPr lang="vi-VN" sz="1100" i="1" dirty="0">
                          <a:latin typeface="Geogi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ổn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bán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chính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hãng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tại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Geogia"/>
                          <a:cs typeface="Arial" panose="020B0604020202020204" pitchFamily="34" charset="0"/>
                        </a:rPr>
                        <a:t>Việt</a:t>
                      </a:r>
                      <a:r>
                        <a:rPr lang="en-US" sz="1100" i="1" dirty="0">
                          <a:latin typeface="Geogia"/>
                          <a:cs typeface="Arial" panose="020B0604020202020204" pitchFamily="34" charset="0"/>
                        </a:rPr>
                        <a:t> Nam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41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Đánh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Hoàn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thiện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tốt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đáng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43340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47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3.3. So </a:t>
            </a:r>
            <a:r>
              <a:rPr lang="en-US" sz="3200" dirty="0" err="1"/>
              <a:t>sánh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63313-7F9A-45B3-8C31-3FBE54E1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78895"/>
            <a:ext cx="10058400" cy="38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2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tiền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1.1.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th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Xiaomi</a:t>
            </a:r>
            <a:endParaRPr lang="en-GB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D74B0-6A46-484F-843D-06D213776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505110"/>
            <a:ext cx="2926334" cy="28653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F8279-9ED9-412A-85FD-31A7FE131935}"/>
              </a:ext>
            </a:extLst>
          </p:cNvPr>
          <p:cNvSpPr txBox="1"/>
          <p:nvPr/>
        </p:nvSpPr>
        <p:spPr>
          <a:xfrm>
            <a:off x="4216148" y="2199273"/>
            <a:ext cx="69291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Xiaomi Inc.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 t</a:t>
            </a:r>
            <a:r>
              <a:rPr lang="vi-VN" sz="2000" dirty="0"/>
              <a:t>ư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Quốc</a:t>
            </a:r>
            <a:r>
              <a:rPr lang="en-US" sz="2000" dirty="0"/>
              <a:t>,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Lei Jun,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trụ</a:t>
            </a:r>
            <a:r>
              <a:rPr lang="en-US" sz="2000" dirty="0"/>
              <a:t> </a:t>
            </a:r>
            <a:r>
              <a:rPr lang="en-US" sz="2000" dirty="0" err="1"/>
              <a:t>sở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Bắc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endParaRPr lang="en-US" sz="2000" dirty="0"/>
          </a:p>
          <a:p>
            <a:r>
              <a:rPr lang="en-US" sz="2000" dirty="0"/>
              <a:t>Xiaomi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,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, </a:t>
            </a:r>
            <a:r>
              <a:rPr lang="en-US" sz="2000" dirty="0" err="1"/>
              <a:t>buôn</a:t>
            </a:r>
            <a:r>
              <a:rPr lang="en-US" sz="2000" dirty="0"/>
              <a:t> </a:t>
            </a:r>
            <a:r>
              <a:rPr lang="en-US" sz="2000" dirty="0" err="1"/>
              <a:t>bán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nghệ</a:t>
            </a:r>
            <a:r>
              <a:rPr lang="en-US" sz="2000" dirty="0"/>
              <a:t>,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gia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Tầm</a:t>
            </a:r>
            <a:r>
              <a:rPr lang="en-US" sz="2000" dirty="0"/>
              <a:t> </a:t>
            </a:r>
            <a:r>
              <a:rPr lang="en-US" sz="2000" dirty="0" err="1"/>
              <a:t>nhìn</a:t>
            </a:r>
            <a:r>
              <a:rPr lang="en-US" sz="2000" dirty="0"/>
              <a:t>: </a:t>
            </a:r>
            <a:r>
              <a:rPr lang="en-US" sz="2000" dirty="0" err="1"/>
              <a:t>sáng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mọi</a:t>
            </a:r>
            <a:r>
              <a:rPr lang="en-US" sz="2000" dirty="0"/>
              <a:t>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Sứ</a:t>
            </a:r>
            <a:r>
              <a:rPr lang="en-US" sz="2000" dirty="0"/>
              <a:t> </a:t>
            </a:r>
            <a:r>
              <a:rPr lang="en-US" sz="2000" dirty="0" err="1"/>
              <a:t>mệnh</a:t>
            </a:r>
            <a:r>
              <a:rPr lang="en-US" sz="2000" dirty="0"/>
              <a:t>: </a:t>
            </a:r>
            <a:r>
              <a:rPr lang="en-US" sz="2000" dirty="0" err="1"/>
              <a:t>hãy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 </a:t>
            </a:r>
            <a:r>
              <a:rPr lang="en-US" sz="2000" dirty="0" err="1"/>
              <a:t>tuyệt</a:t>
            </a:r>
            <a:r>
              <a:rPr lang="en-US" sz="2000" dirty="0"/>
              <a:t> </a:t>
            </a:r>
            <a:r>
              <a:rPr lang="en-US" sz="2000" dirty="0" err="1"/>
              <a:t>vời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hang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cốt</a:t>
            </a:r>
            <a:r>
              <a:rPr lang="en-US" sz="2000" dirty="0"/>
              <a:t> </a:t>
            </a:r>
            <a:r>
              <a:rPr lang="en-US" sz="2000" dirty="0" err="1"/>
              <a:t>lõi</a:t>
            </a:r>
            <a:r>
              <a:rPr lang="en-US" sz="2000" dirty="0"/>
              <a:t>: </a:t>
            </a:r>
            <a:r>
              <a:rPr lang="en-US" sz="2000" dirty="0" err="1"/>
              <a:t>chân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đam</a:t>
            </a:r>
            <a:r>
              <a:rPr lang="en-US" sz="2000" dirty="0"/>
              <a:t> </a:t>
            </a:r>
            <a:r>
              <a:rPr lang="en-US" sz="2000" dirty="0" err="1"/>
              <a:t>mê</a:t>
            </a:r>
            <a:r>
              <a:rPr lang="en-US" sz="2000" dirty="0"/>
              <a:t>, slogan: hay </a:t>
            </a:r>
            <a:r>
              <a:rPr lang="en-US" sz="2000" dirty="0" err="1"/>
              <a:t>luôn</a:t>
            </a:r>
            <a:r>
              <a:rPr lang="en-US" sz="2000" dirty="0"/>
              <a:t> tin </a:t>
            </a:r>
            <a:r>
              <a:rPr lang="en-US" sz="2000" dirty="0" err="1"/>
              <a:t>rằng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kỳ</a:t>
            </a:r>
            <a:r>
              <a:rPr lang="en-US" sz="2000" dirty="0"/>
              <a:t> </a:t>
            </a:r>
            <a:r>
              <a:rPr lang="en-US" sz="2000" dirty="0" err="1"/>
              <a:t>diệu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sắp</a:t>
            </a:r>
            <a:r>
              <a:rPr lang="en-US" sz="2000" dirty="0"/>
              <a:t> </a:t>
            </a:r>
            <a:r>
              <a:rPr lang="en-US" sz="2000" dirty="0" err="1"/>
              <a:t>xảy</a:t>
            </a:r>
            <a:r>
              <a:rPr lang="en-US" sz="2000" dirty="0"/>
              <a:t> 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Triết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sáng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: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nên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gắn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qua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l</a:t>
            </a:r>
            <a:r>
              <a:rPr lang="vi-VN" sz="2000" dirty="0"/>
              <a:t>ư</a:t>
            </a:r>
            <a:r>
              <a:rPr lang="en-US" sz="2000" dirty="0" err="1"/>
              <a:t>ợng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216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"/>
    </mc:Choice>
    <mc:Fallback xmlns="">
      <p:transition spd="slow" advTm="258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3. </a:t>
            </a:r>
            <a:r>
              <a:rPr lang="en-US" sz="3600" dirty="0" err="1"/>
              <a:t>Tổng</a:t>
            </a:r>
            <a:r>
              <a:rPr lang="en-US" sz="3600" dirty="0"/>
              <a:t> </a:t>
            </a:r>
            <a:r>
              <a:rPr lang="en-US" sz="3600" dirty="0" err="1"/>
              <a:t>kết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đánh</a:t>
            </a:r>
            <a:r>
              <a:rPr lang="en-US" sz="3600" dirty="0"/>
              <a:t> </a:t>
            </a:r>
            <a:r>
              <a:rPr lang="en-US" sz="3600" dirty="0" err="1"/>
              <a:t>giá</a:t>
            </a:r>
            <a:r>
              <a:rPr lang="en-US" sz="3600" dirty="0"/>
              <a:t> </a:t>
            </a:r>
            <a:r>
              <a:rPr lang="en-US" sz="3600" dirty="0" err="1"/>
              <a:t>về</a:t>
            </a:r>
            <a:r>
              <a:rPr lang="en-US" sz="3600" dirty="0"/>
              <a:t> </a:t>
            </a:r>
            <a:r>
              <a:rPr lang="en-US" sz="3600" dirty="0" err="1"/>
              <a:t>thiết</a:t>
            </a:r>
            <a:r>
              <a:rPr lang="en-US" sz="3600" dirty="0"/>
              <a:t> </a:t>
            </a:r>
            <a:r>
              <a:rPr lang="en-US" sz="3600" dirty="0" err="1"/>
              <a:t>kế</a:t>
            </a:r>
            <a:r>
              <a:rPr lang="en-US" sz="3600" dirty="0"/>
              <a:t> </a:t>
            </a:r>
            <a:r>
              <a:rPr lang="en-US" sz="3600" dirty="0" err="1"/>
              <a:t>sản</a:t>
            </a:r>
            <a:r>
              <a:rPr lang="en-US" sz="3600" dirty="0"/>
              <a:t> </a:t>
            </a:r>
            <a:r>
              <a:rPr lang="en-US" sz="3600" dirty="0" err="1"/>
              <a:t>phẩm</a:t>
            </a:r>
            <a:br>
              <a:rPr lang="en-US" sz="3600" dirty="0"/>
            </a:br>
            <a:r>
              <a:rPr lang="en-US" sz="3600" dirty="0"/>
              <a:t>3.4. </a:t>
            </a:r>
            <a:r>
              <a:rPr lang="en-US" sz="3600" dirty="0" err="1"/>
              <a:t>Tổng</a:t>
            </a:r>
            <a:r>
              <a:rPr lang="en-US" sz="3600" dirty="0"/>
              <a:t> </a:t>
            </a:r>
            <a:r>
              <a:rPr lang="en-US" sz="3600" dirty="0" err="1"/>
              <a:t>kết</a:t>
            </a:r>
            <a:r>
              <a:rPr lang="en-US" sz="3600" dirty="0"/>
              <a:t> </a:t>
            </a:r>
            <a:r>
              <a:rPr lang="en-US" sz="3600" dirty="0" err="1"/>
              <a:t>quảng</a:t>
            </a:r>
            <a:r>
              <a:rPr lang="en-US" sz="3600" dirty="0"/>
              <a:t> </a:t>
            </a:r>
            <a:r>
              <a:rPr lang="en-US" sz="3600" dirty="0" err="1"/>
              <a:t>bá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marketing </a:t>
            </a:r>
            <a:r>
              <a:rPr lang="en-US" sz="3600" dirty="0" err="1"/>
              <a:t>cho</a:t>
            </a:r>
            <a:r>
              <a:rPr lang="en-US" sz="3600" dirty="0"/>
              <a:t> </a:t>
            </a:r>
            <a:r>
              <a:rPr lang="en-US" sz="3600" dirty="0" err="1"/>
              <a:t>sản</a:t>
            </a:r>
            <a:r>
              <a:rPr lang="en-US" sz="3600" dirty="0"/>
              <a:t> </a:t>
            </a:r>
            <a:r>
              <a:rPr lang="en-US" sz="3600" dirty="0" err="1"/>
              <a:t>phẩm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Xiaomi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chọn</a:t>
            </a:r>
            <a:r>
              <a:rPr lang="en-GB" dirty="0"/>
              <a:t> </a:t>
            </a:r>
            <a:r>
              <a:rPr lang="en-GB" dirty="0" err="1"/>
              <a:t>chiến</a:t>
            </a:r>
            <a:r>
              <a:rPr lang="en-GB" dirty="0"/>
              <a:t> </a:t>
            </a:r>
            <a:r>
              <a:rPr lang="en-GB" dirty="0" err="1"/>
              <a:t>dịch</a:t>
            </a:r>
            <a:r>
              <a:rPr lang="en-GB" dirty="0"/>
              <a:t> </a:t>
            </a:r>
            <a:r>
              <a:rPr lang="en-GB" dirty="0" err="1"/>
              <a:t>quảng</a:t>
            </a:r>
            <a:r>
              <a:rPr lang="en-GB" dirty="0"/>
              <a:t> </a:t>
            </a:r>
            <a:r>
              <a:rPr lang="en-GB" dirty="0" err="1"/>
              <a:t>cáo</a:t>
            </a:r>
            <a:r>
              <a:rPr lang="en-GB" dirty="0"/>
              <a:t>,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cần</a:t>
            </a:r>
            <a:r>
              <a:rPr lang="en-GB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, </a:t>
            </a:r>
            <a:r>
              <a:rPr lang="en-US" dirty="0" err="1"/>
              <a:t>hãng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Internet,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,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đàn</a:t>
            </a:r>
            <a:r>
              <a:rPr lang="en-US" dirty="0"/>
              <a:t>,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điệp</a:t>
            </a:r>
            <a:endParaRPr lang="en-US" dirty="0"/>
          </a:p>
          <a:p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tin </a:t>
            </a:r>
            <a:r>
              <a:rPr lang="en-US" dirty="0" err="1"/>
              <a:t>đồn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tung ra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tò</a:t>
            </a:r>
            <a:r>
              <a:rPr lang="en-US" dirty="0"/>
              <a:t> </a:t>
            </a:r>
            <a:r>
              <a:rPr lang="en-US" dirty="0" err="1"/>
              <a:t>mò</a:t>
            </a:r>
            <a:r>
              <a:rPr lang="en-US" dirty="0"/>
              <a:t>.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chớp</a:t>
            </a:r>
            <a:r>
              <a:rPr lang="en-US" dirty="0"/>
              <a:t> </a:t>
            </a:r>
            <a:r>
              <a:rPr lang="en-US" dirty="0" err="1"/>
              <a:t>nhoáng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khan </a:t>
            </a:r>
            <a:r>
              <a:rPr lang="en-US" dirty="0" err="1"/>
              <a:t>hiếm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dung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hâm</a:t>
            </a:r>
            <a:r>
              <a:rPr lang="en-US" dirty="0"/>
              <a:t> </a:t>
            </a:r>
            <a:r>
              <a:rPr lang="en-US" dirty="0" err="1"/>
              <a:t>mộ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đàn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2050" name="Picture 2" descr="Tải về Apk Mi Community - Xiaomi Forum">
            <a:extLst>
              <a:ext uri="{FF2B5EF4-FFF2-40B4-BE49-F238E27FC236}">
                <a16:creationId xmlns:a16="http://schemas.microsoft.com/office/drawing/2014/main" id="{08E10288-7C2B-4AA1-A3F9-93B0611FA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52" y="462731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iaomi MIUI Forum cho Android - Tải về APK">
            <a:extLst>
              <a:ext uri="{FF2B5EF4-FFF2-40B4-BE49-F238E27FC236}">
                <a16:creationId xmlns:a16="http://schemas.microsoft.com/office/drawing/2014/main" id="{B3CD5213-73DB-4C59-B619-0190BD0AC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238" y="462731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iaomi, ikinci yetkili Mi Store Forum İstanbul'da açılıyor • BT ...">
            <a:extLst>
              <a:ext uri="{FF2B5EF4-FFF2-40B4-BE49-F238E27FC236}">
                <a16:creationId xmlns:a16="http://schemas.microsoft.com/office/drawing/2014/main" id="{404C59A3-7DF2-4168-A226-193A032FA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92" y="4216834"/>
            <a:ext cx="3655328" cy="183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27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endParaRPr lang="en-GB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20409C-48E3-4C3C-9AB8-913F4A8D0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4.1.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mỹ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US" sz="3200" dirty="0"/>
          </a:p>
          <a:p>
            <a:r>
              <a:rPr lang="en-US" sz="3200" dirty="0"/>
              <a:t>4.2.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US" sz="3200" dirty="0"/>
          </a:p>
          <a:p>
            <a:r>
              <a:rPr lang="en-US" sz="3200" dirty="0"/>
              <a:t>4.3.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quảng</a:t>
            </a:r>
            <a:r>
              <a:rPr lang="en-US" sz="3200" dirty="0"/>
              <a:t> </a:t>
            </a:r>
            <a:r>
              <a:rPr lang="en-US" sz="3200" dirty="0" err="1"/>
              <a:t>bá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Hình ảnh 142">
            <a:extLst>
              <a:ext uri="{FF2B5EF4-FFF2-40B4-BE49-F238E27FC236}">
                <a16:creationId xmlns:a16="http://schemas.microsoft.com/office/drawing/2014/main" id="{253AF4DB-B9AC-49F8-B8B3-77EE27FF775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99961" y="3095059"/>
            <a:ext cx="2849918" cy="31359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010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4.1.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mỹ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3901"/>
            <a:ext cx="6936377" cy="3760891"/>
          </a:xfrm>
        </p:spPr>
        <p:txBody>
          <a:bodyPr/>
          <a:lstStyle/>
          <a:p>
            <a:r>
              <a:rPr lang="en-US" dirty="0"/>
              <a:t>Xiaomi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xanh</a:t>
            </a:r>
            <a:r>
              <a:rPr lang="en-US" dirty="0"/>
              <a:t> </a:t>
            </a:r>
            <a:r>
              <a:rPr lang="en-US" dirty="0" err="1"/>
              <a:t>xám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</a:t>
            </a:r>
            <a:r>
              <a:rPr lang="en-US" dirty="0" err="1"/>
              <a:t>kem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17CA9D75-F8E1-459B-BCAA-B3C52A85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84" y="2552913"/>
            <a:ext cx="2692421" cy="376089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F009229-88B8-4F96-B890-D9B5E4B9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552913"/>
            <a:ext cx="2932152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47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4.1.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mỹ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418" y="2619930"/>
            <a:ext cx="6936377" cy="3168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Xiaomi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hãng</a:t>
            </a:r>
            <a:r>
              <a:rPr lang="en-US" dirty="0"/>
              <a:t> </a:t>
            </a:r>
            <a:r>
              <a:rPr lang="en-US" dirty="0" err="1"/>
              <a:t>hiếm</a:t>
            </a:r>
            <a:r>
              <a:rPr lang="en-US" dirty="0"/>
              <a:t> hoi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chiếc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tầm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flagship</a:t>
            </a:r>
          </a:p>
          <a:p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Xiaomi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trẻ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GB" dirty="0"/>
              <a:t>. </a:t>
            </a:r>
            <a:r>
              <a:rPr lang="en-GB" dirty="0" err="1"/>
              <a:t>Yếu</a:t>
            </a:r>
            <a:r>
              <a:rPr lang="en-GB" dirty="0"/>
              <a:t> </a:t>
            </a:r>
            <a:r>
              <a:rPr lang="en-GB" dirty="0" err="1"/>
              <a:t>tố</a:t>
            </a:r>
            <a:r>
              <a:rPr lang="en-GB" dirty="0"/>
              <a:t> </a:t>
            </a:r>
            <a:r>
              <a:rPr lang="en-GB" dirty="0" err="1"/>
              <a:t>màu</a:t>
            </a:r>
            <a:r>
              <a:rPr lang="en-GB" dirty="0"/>
              <a:t> </a:t>
            </a:r>
            <a:r>
              <a:rPr lang="en-GB" dirty="0" err="1"/>
              <a:t>sắc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quan</a:t>
            </a:r>
            <a:r>
              <a:rPr lang="en-GB" dirty="0"/>
              <a:t> </a:t>
            </a:r>
            <a:r>
              <a:rPr lang="en-GB" dirty="0" err="1"/>
              <a:t>trọng</a:t>
            </a:r>
            <a:r>
              <a:rPr lang="en-GB" dirty="0"/>
              <a:t>.</a:t>
            </a:r>
          </a:p>
          <a:p>
            <a:r>
              <a:rPr lang="en-GB" dirty="0"/>
              <a:t>Xu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, </a:t>
            </a:r>
            <a:r>
              <a:rPr lang="en-US" dirty="0" err="1"/>
              <a:t>màu</a:t>
            </a:r>
            <a:r>
              <a:rPr lang="en-US" dirty="0"/>
              <a:t> linear-gradient </a:t>
            </a:r>
            <a:r>
              <a:rPr lang="en-US" dirty="0" err="1"/>
              <a:t>từ</a:t>
            </a:r>
            <a:r>
              <a:rPr lang="en-US" dirty="0"/>
              <a:t> 2019 </a:t>
            </a:r>
            <a:r>
              <a:rPr lang="en-US" dirty="0" err="1"/>
              <a:t>đến</a:t>
            </a:r>
            <a:r>
              <a:rPr lang="en-US" dirty="0"/>
              <a:t> nay</a:t>
            </a:r>
          </a:p>
          <a:p>
            <a:r>
              <a:rPr lang="en-US" dirty="0"/>
              <a:t>=&gt; </a:t>
            </a:r>
            <a:r>
              <a:rPr lang="en-US" dirty="0" err="1"/>
              <a:t>Cần</a:t>
            </a:r>
            <a:r>
              <a:rPr lang="en-US" dirty="0"/>
              <a:t> ra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Mi 10 Pro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D305D-D533-416E-89EC-5A2E7002E6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609" y="1922780"/>
            <a:ext cx="2615973" cy="2214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BCC53-8039-4C11-BFBF-C42254B784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773" y="4078211"/>
            <a:ext cx="2140241" cy="22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10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4.2.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96352"/>
            <a:ext cx="4810666" cy="30478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4 camera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dài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chiếm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nửa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lồi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cụm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3 camera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camera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đèn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flash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song song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CDFC9-61ED-4C88-BA61-CEF394C2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054" y="2520365"/>
            <a:ext cx="4810666" cy="29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6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4.2.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8EF2715-22E5-4276-99FC-F6B04B20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10432"/>
            <a:ext cx="4219322" cy="3237257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9CD27FC1-7490-40B2-933A-B421B6C84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89" y="2310433"/>
            <a:ext cx="5557291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43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4.2.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43622"/>
            <a:ext cx="5163755" cy="355871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IP68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bụi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bụi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bặm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IP68: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bụi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6 –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1m</a:t>
            </a: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38A3029F-49FC-45E8-AB9E-5290537C8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0" r="10917"/>
          <a:stretch/>
        </p:blipFill>
        <p:spPr>
          <a:xfrm>
            <a:off x="6628963" y="2250500"/>
            <a:ext cx="4526717" cy="31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7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4.2.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2140858"/>
            <a:ext cx="5809706" cy="1080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vi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pin, </a:t>
            </a:r>
            <a:r>
              <a:rPr lang="en-US" dirty="0" err="1"/>
              <a:t>thời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onscreen </a:t>
            </a:r>
            <a:r>
              <a:rPr lang="en-US" dirty="0" err="1"/>
              <a:t>thấp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pin </a:t>
            </a:r>
            <a:r>
              <a:rPr lang="en-US" dirty="0" err="1"/>
              <a:t>với</a:t>
            </a:r>
            <a:r>
              <a:rPr lang="en-US" dirty="0"/>
              <a:t> dung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4500mAh =&gt; 5260mAh</a:t>
            </a:r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05BB6CA-CEC3-47F5-AB94-7560C2E2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978" y="1964370"/>
            <a:ext cx="3823702" cy="425180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A5727A0-B3BB-4779-9C3D-384BAECE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429000"/>
            <a:ext cx="5846109" cy="27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87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4.2.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kỹ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  <p:pic>
        <p:nvPicPr>
          <p:cNvPr id="8" name="Mi 10- Teardown">
            <a:hlinkClick r:id="" action="ppaction://media"/>
            <a:extLst>
              <a:ext uri="{FF2B5EF4-FFF2-40B4-BE49-F238E27FC236}">
                <a16:creationId xmlns:a16="http://schemas.microsoft.com/office/drawing/2014/main" id="{A4795719-47DE-496D-9A55-FD6A2003DB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6781" y="1959497"/>
            <a:ext cx="8375843" cy="4423177"/>
          </a:xfrm>
        </p:spPr>
      </p:pic>
    </p:spTree>
    <p:extLst>
      <p:ext uri="{BB962C8B-B14F-4D97-AF65-F5344CB8AC3E}">
        <p14:creationId xmlns:p14="http://schemas.microsoft.com/office/powerpoint/2010/main" val="22206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4.3.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quảng</a:t>
            </a:r>
            <a:r>
              <a:rPr lang="en-US" sz="3200" dirty="0"/>
              <a:t> </a:t>
            </a:r>
            <a:r>
              <a:rPr lang="en-US" sz="3200" dirty="0" err="1"/>
              <a:t>bá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848" y="2087518"/>
            <a:ext cx="4167051" cy="4194642"/>
          </a:xfrm>
        </p:spPr>
        <p:txBody>
          <a:bodyPr/>
          <a:lstStyle/>
          <a:p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mãi</a:t>
            </a:r>
            <a:r>
              <a:rPr lang="en-US" dirty="0"/>
              <a:t>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dịp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, </a:t>
            </a:r>
            <a:r>
              <a:rPr lang="en-US" dirty="0" err="1"/>
              <a:t>lễ</a:t>
            </a:r>
            <a:r>
              <a:rPr lang="en-US" dirty="0"/>
              <a:t> </a:t>
            </a:r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niệm</a:t>
            </a:r>
            <a:endParaRPr lang="en-US" dirty="0"/>
          </a:p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video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bá</a:t>
            </a:r>
            <a:r>
              <a:rPr lang="en-US" dirty="0"/>
              <a:t>: feedback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hang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quảng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5EF87-2C63-4860-9FC9-FAC169DC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88" y="2066836"/>
            <a:ext cx="3219600" cy="4194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FF815-33BD-4331-929D-632D337D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24" y="2108200"/>
            <a:ext cx="2735988" cy="41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2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tiền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1.1.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th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Xiaomi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1032" name="Picture 8" descr="Xiaomi trở thành thương hiệu sản xuất điện thoại lớn thứ 3 trên ...">
            <a:extLst>
              <a:ext uri="{FF2B5EF4-FFF2-40B4-BE49-F238E27FC236}">
                <a16:creationId xmlns:a16="http://schemas.microsoft.com/office/drawing/2014/main" id="{103F4F9F-F9B7-4C63-ACB1-EF45854AB7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50" y="2629740"/>
            <a:ext cx="3421030" cy="29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DA9CC-7C8E-4DDB-B0BD-A0B37CF0A84A}"/>
              </a:ext>
            </a:extLst>
          </p:cNvPr>
          <p:cNvSpPr txBox="1"/>
          <p:nvPr/>
        </p:nvSpPr>
        <p:spPr>
          <a:xfrm>
            <a:off x="1036320" y="2018643"/>
            <a:ext cx="65283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/>
              <a:t>Quá</a:t>
            </a:r>
            <a:r>
              <a:rPr lang="en-US" sz="2000" b="1" dirty="0"/>
              <a:t> </a:t>
            </a:r>
            <a:r>
              <a:rPr lang="en-US" sz="2000" b="1" dirty="0" err="1"/>
              <a:t>trình</a:t>
            </a:r>
            <a:r>
              <a:rPr lang="en-US" sz="2000" b="1" dirty="0"/>
              <a:t> </a:t>
            </a:r>
            <a:r>
              <a:rPr lang="en-US" sz="2000" b="1" dirty="0" err="1"/>
              <a:t>hình</a:t>
            </a:r>
            <a:r>
              <a:rPr lang="en-US" sz="2000" b="1" dirty="0"/>
              <a:t> </a:t>
            </a:r>
            <a:r>
              <a:rPr lang="en-US" sz="2000" b="1" dirty="0" err="1"/>
              <a:t>thành</a:t>
            </a:r>
            <a:r>
              <a:rPr lang="en-US" sz="2000" b="1" dirty="0"/>
              <a:t> </a:t>
            </a:r>
            <a:r>
              <a:rPr lang="en-US" sz="2000" b="1" dirty="0" err="1"/>
              <a:t>và</a:t>
            </a:r>
            <a:r>
              <a:rPr lang="en-US" sz="2000" b="1" dirty="0"/>
              <a:t> </a:t>
            </a:r>
            <a:r>
              <a:rPr lang="en-US" sz="2000" b="1" dirty="0" err="1"/>
              <a:t>phát</a:t>
            </a:r>
            <a:r>
              <a:rPr lang="en-US" sz="2000" b="1" dirty="0"/>
              <a:t> </a:t>
            </a:r>
            <a:r>
              <a:rPr lang="en-US" sz="2000" b="1" dirty="0" err="1"/>
              <a:t>triển</a:t>
            </a:r>
            <a:r>
              <a:rPr lang="en-US" sz="2000" b="1" dirty="0"/>
              <a:t>: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 Xiaomi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loạt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minh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.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tuyến</a:t>
            </a:r>
            <a:r>
              <a:rPr lang="en-US" sz="2000" dirty="0"/>
              <a:t> Wi-Fi, </a:t>
            </a:r>
            <a:r>
              <a:rPr lang="en-US" sz="2000" dirty="0" err="1"/>
              <a:t>sạc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phòng</a:t>
            </a:r>
            <a:r>
              <a:rPr lang="en-US" sz="2000" dirty="0"/>
              <a:t>,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lọc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khí</a:t>
            </a:r>
            <a:r>
              <a:rPr lang="en-US" sz="2000" dirty="0"/>
              <a:t>, </a:t>
            </a:r>
            <a:r>
              <a:rPr lang="en-US" sz="2000" dirty="0" err="1"/>
              <a:t>đèn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minh</a:t>
            </a:r>
            <a:r>
              <a:rPr lang="en-US" sz="2000" dirty="0"/>
              <a:t>,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đeo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dõi</a:t>
            </a:r>
            <a:r>
              <a:rPr lang="en-US" sz="2000" dirty="0"/>
              <a:t> </a:t>
            </a:r>
            <a:r>
              <a:rPr lang="en-US" sz="2000" dirty="0" err="1"/>
              <a:t>sức</a:t>
            </a:r>
            <a:r>
              <a:rPr lang="en-US" sz="2000" dirty="0"/>
              <a:t> </a:t>
            </a:r>
            <a:r>
              <a:rPr lang="en-US" sz="2000" dirty="0" err="1"/>
              <a:t>khỏe</a:t>
            </a:r>
            <a:r>
              <a:rPr lang="en-US" sz="2000" dirty="0"/>
              <a:t>, robot </a:t>
            </a:r>
            <a:r>
              <a:rPr lang="en-US" sz="2000" dirty="0" err="1"/>
              <a:t>hút</a:t>
            </a:r>
            <a:r>
              <a:rPr lang="en-US" sz="2000" dirty="0"/>
              <a:t> </a:t>
            </a:r>
            <a:r>
              <a:rPr lang="en-US" sz="2000" dirty="0" err="1"/>
              <a:t>bụi</a:t>
            </a:r>
            <a:r>
              <a:rPr lang="en-US" sz="2000" dirty="0"/>
              <a:t>, TV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loa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dây</a:t>
            </a:r>
            <a:r>
              <a:rPr lang="en-US" sz="2000" dirty="0"/>
              <a:t>. </a:t>
            </a:r>
            <a:r>
              <a:rPr lang="en-US" sz="2000" dirty="0" err="1"/>
              <a:t>Chiến</a:t>
            </a:r>
            <a:r>
              <a:rPr lang="en-US" sz="2000" dirty="0"/>
              <a:t> </a:t>
            </a:r>
            <a:r>
              <a:rPr lang="en-US" sz="2000" dirty="0" err="1"/>
              <a:t>lược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Xiaomi, </a:t>
            </a:r>
            <a:r>
              <a:rPr lang="en-US" sz="2000" dirty="0" err="1"/>
              <a:t>biến</a:t>
            </a:r>
            <a:r>
              <a:rPr lang="en-US" sz="2000" dirty="0"/>
              <a:t> smartphone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tâm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thái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minh</a:t>
            </a:r>
            <a:r>
              <a:rPr lang="en-US" sz="2000" dirty="0"/>
              <a:t>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 Xiaomi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tư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startup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smartphone: </a:t>
            </a:r>
            <a:r>
              <a:rPr lang="en-US" sz="2000" dirty="0" err="1"/>
              <a:t>nồi</a:t>
            </a:r>
            <a:r>
              <a:rPr lang="en-US" sz="2000" dirty="0"/>
              <a:t> </a:t>
            </a:r>
            <a:r>
              <a:rPr lang="en-US" sz="2000" dirty="0" err="1"/>
              <a:t>cơm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, </a:t>
            </a:r>
            <a:r>
              <a:rPr lang="en-US" sz="2000" dirty="0" err="1"/>
              <a:t>áo</a:t>
            </a:r>
            <a:r>
              <a:rPr lang="en-US" sz="2000" dirty="0"/>
              <a:t> </a:t>
            </a:r>
            <a:r>
              <a:rPr lang="en-US" sz="2000" dirty="0" err="1"/>
              <a:t>khoác</a:t>
            </a:r>
            <a:r>
              <a:rPr lang="en-US" sz="2000" dirty="0"/>
              <a:t>, </a:t>
            </a:r>
            <a:r>
              <a:rPr lang="en-US" sz="2000" dirty="0" err="1"/>
              <a:t>kính</a:t>
            </a:r>
            <a:r>
              <a:rPr lang="en-US" sz="2000" dirty="0"/>
              <a:t>, </a:t>
            </a:r>
            <a:r>
              <a:rPr lang="en-US" sz="2000" dirty="0" err="1"/>
              <a:t>giầy</a:t>
            </a:r>
            <a:r>
              <a:rPr lang="en-US" sz="2000" dirty="0"/>
              <a:t> hay </a:t>
            </a:r>
            <a:r>
              <a:rPr lang="en-US" sz="2000" dirty="0" err="1"/>
              <a:t>vali</a:t>
            </a:r>
            <a:r>
              <a:rPr lang="en-US" sz="2000" dirty="0"/>
              <a:t> Xiaomi.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 Bên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cứng</a:t>
            </a:r>
            <a:r>
              <a:rPr lang="en-US" sz="2000" dirty="0"/>
              <a:t>, Xiaomi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riêng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nền</a:t>
            </a:r>
            <a:r>
              <a:rPr lang="en-US" sz="2000" dirty="0"/>
              <a:t> </a:t>
            </a:r>
            <a:r>
              <a:rPr lang="en-US" sz="2000" dirty="0" err="1"/>
              <a:t>tảng</a:t>
            </a:r>
            <a:r>
              <a:rPr lang="en-US" sz="2000" dirty="0"/>
              <a:t> MIUI: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nghe</a:t>
            </a:r>
            <a:r>
              <a:rPr lang="en-US" sz="2000" dirty="0"/>
              <a:t> </a:t>
            </a:r>
            <a:r>
              <a:rPr lang="en-US" sz="2000" dirty="0" err="1"/>
              <a:t>nhạc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tuyến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stream video. Xiaomi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tiền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game mobile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quảng</a:t>
            </a:r>
            <a:r>
              <a:rPr lang="en-US" sz="2000" dirty="0"/>
              <a:t> </a:t>
            </a:r>
            <a:r>
              <a:rPr lang="en-US" sz="2000" dirty="0" err="1"/>
              <a:t>cáo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3684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"/>
    </mc:Choice>
    <mc:Fallback xmlns="">
      <p:transition spd="slow" advTm="62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</a:t>
            </a:r>
            <a:r>
              <a:rPr lang="en-US" sz="3200" dirty="0" err="1"/>
              <a:t>Đề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ph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án</a:t>
            </a:r>
            <a:r>
              <a:rPr lang="en-US" sz="3200" dirty="0"/>
              <a:t> </a:t>
            </a:r>
            <a:r>
              <a:rPr lang="en-US" sz="3200" dirty="0" err="1"/>
              <a:t>cải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br>
              <a:rPr lang="en-US" sz="3200" dirty="0"/>
            </a:br>
            <a:r>
              <a:rPr lang="en-US" sz="3200" dirty="0"/>
              <a:t>4.3. D</a:t>
            </a:r>
            <a:r>
              <a:rPr lang="vi-VN" sz="3200" dirty="0"/>
              <a:t>ư</a:t>
            </a:r>
            <a:r>
              <a:rPr lang="en-US" sz="3200" dirty="0" err="1"/>
              <a:t>ới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quảng</a:t>
            </a:r>
            <a:r>
              <a:rPr lang="en-US" sz="3200" dirty="0"/>
              <a:t> </a:t>
            </a:r>
            <a:r>
              <a:rPr lang="en-US" sz="3200" dirty="0" err="1"/>
              <a:t>bá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Mi 10 Pro- See Our Mother Earth from a Different Angle">
            <a:hlinkClick r:id="" action="ppaction://media"/>
            <a:extLst>
              <a:ext uri="{FF2B5EF4-FFF2-40B4-BE49-F238E27FC236}">
                <a16:creationId xmlns:a16="http://schemas.microsoft.com/office/drawing/2014/main" id="{A002E343-5AB3-4F83-AE7B-E021FB98B3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476" y="1953394"/>
            <a:ext cx="7805422" cy="4390087"/>
          </a:xfrm>
        </p:spPr>
      </p:pic>
    </p:spTree>
    <p:extLst>
      <p:ext uri="{BB962C8B-B14F-4D97-AF65-F5344CB8AC3E}">
        <p14:creationId xmlns:p14="http://schemas.microsoft.com/office/powerpoint/2010/main" val="25281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E579D2D-C5FF-4931-9C21-2209FFE6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Nguồn</a:t>
            </a:r>
            <a:r>
              <a:rPr lang="en-US" sz="3200" dirty="0"/>
              <a:t> </a:t>
            </a:r>
            <a:r>
              <a:rPr lang="en-US" sz="3200" dirty="0" err="1"/>
              <a:t>tham</a:t>
            </a:r>
            <a:r>
              <a:rPr lang="en-US" sz="3200" dirty="0"/>
              <a:t> </a:t>
            </a:r>
            <a:r>
              <a:rPr lang="en-US" sz="3200" dirty="0" err="1"/>
              <a:t>khảo</a:t>
            </a:r>
            <a:endParaRPr lang="en-GB" sz="32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8648AF9-C220-4814-A1F3-A56A14110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https://www.mi.com/global/mi-10-pro/specs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https://gadgets.ndtv.com/xiaomi-mi-10-pro-price-in-india-91387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https://www.gsmarena.com/xiaomi_mi_10_pro_5g-10055.php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5"/>
              </a:rPr>
              <a:t>https://www.androidauthority.com/xiaomi-mi-10-pro-review-1102534/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6"/>
              </a:rPr>
              <a:t>https://www.mi-store.com.au/xiaomi-mi-10-pro</a:t>
            </a:r>
            <a:endParaRPr lang="en-GB" dirty="0"/>
          </a:p>
          <a:p>
            <a:pPr marL="0" indent="0">
              <a:buNone/>
            </a:pPr>
            <a:r>
              <a:rPr lang="it-IT" dirty="0">
                <a:hlinkClick r:id="rId7"/>
              </a:rPr>
              <a:t>https://</a:t>
            </a:r>
            <a:r>
              <a:rPr lang="en-US" dirty="0">
                <a:hlinkClick r:id="rId7"/>
              </a:rPr>
              <a:t>w</a:t>
            </a:r>
            <a:r>
              <a:rPr lang="it-IT" dirty="0">
                <a:hlinkClick r:id="rId7"/>
              </a:rPr>
              <a:t>ww.youtube.com/watch?v=F12tm-feWWY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8"/>
              </a:rPr>
              <a:t>https://www.youtube.com/watch?v=KS6IvHRhSFQ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9"/>
              </a:rPr>
              <a:t>https://www.youtube.com/watch?v=WXJHXCfwD1M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10"/>
              </a:rPr>
              <a:t>https://www.youtube.com/watch?v=pcpjQ39pC_w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11"/>
              </a:rPr>
              <a:t>https://www.youtube.com/watch?v=yPDzGutFqZs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12"/>
              </a:rPr>
              <a:t>https://www.youtube.com/watch?v=4EhyLrZdY4o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71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DED5A7-4C3C-412F-AF2B-8C45E543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0300" dirty="0"/>
              <a:t>Many Thanks!</a:t>
            </a:r>
            <a:endParaRPr lang="en-GB" sz="10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4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tiền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1.1. </a:t>
            </a:r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th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Xiaomi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2068" name="Picture 20" descr="Mi TV 4X 125.7 cm (50)">
            <a:extLst>
              <a:ext uri="{FF2B5EF4-FFF2-40B4-BE49-F238E27FC236}">
                <a16:creationId xmlns:a16="http://schemas.microsoft.com/office/drawing/2014/main" id="{5AC15F2F-88B4-4BF8-8558-51E0E0D73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70" y="2244323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Mi 10">
            <a:extLst>
              <a:ext uri="{FF2B5EF4-FFF2-40B4-BE49-F238E27FC236}">
                <a16:creationId xmlns:a16="http://schemas.microsoft.com/office/drawing/2014/main" id="{552472D6-8FC5-4F2D-9C70-B4237523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46" y="1994321"/>
            <a:ext cx="3843688" cy="38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i Smart Band 4">
            <a:extLst>
              <a:ext uri="{FF2B5EF4-FFF2-40B4-BE49-F238E27FC236}">
                <a16:creationId xmlns:a16="http://schemas.microsoft.com/office/drawing/2014/main" id="{110FA94E-805B-49D2-BF9F-53FABA94F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95" y="2214497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pparel">
            <a:extLst>
              <a:ext uri="{FF2B5EF4-FFF2-40B4-BE49-F238E27FC236}">
                <a16:creationId xmlns:a16="http://schemas.microsoft.com/office/drawing/2014/main" id="{AAAB63DB-5D75-4173-BDF8-3BC561F13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29" y="2217383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Mi Luggage">
            <a:extLst>
              <a:ext uri="{FF2B5EF4-FFF2-40B4-BE49-F238E27FC236}">
                <a16:creationId xmlns:a16="http://schemas.microsoft.com/office/drawing/2014/main" id="{B6C4FDFB-3AF2-462A-9B71-2971BE05B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58" y="3985862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Mi Wi-Fi Range Extender Pro">
            <a:extLst>
              <a:ext uri="{FF2B5EF4-FFF2-40B4-BE49-F238E27FC236}">
                <a16:creationId xmlns:a16="http://schemas.microsoft.com/office/drawing/2014/main" id="{ECDE52D0-0ACC-4CE3-AEAC-6A5A0CD4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281" y="2214497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>
            <a:extLst>
              <a:ext uri="{FF2B5EF4-FFF2-40B4-BE49-F238E27FC236}">
                <a16:creationId xmlns:a16="http://schemas.microsoft.com/office/drawing/2014/main" id="{BC7948DC-BE53-4C88-AB2C-4500EA47D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751" y="37001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Mi LED Wi-Fi Smart Bulb">
            <a:extLst>
              <a:ext uri="{FF2B5EF4-FFF2-40B4-BE49-F238E27FC236}">
                <a16:creationId xmlns:a16="http://schemas.microsoft.com/office/drawing/2014/main" id="{4927EF7A-4055-41C6-B19A-E3153B65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751" y="4025134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Mi Router 4C">
            <a:extLst>
              <a:ext uri="{FF2B5EF4-FFF2-40B4-BE49-F238E27FC236}">
                <a16:creationId xmlns:a16="http://schemas.microsoft.com/office/drawing/2014/main" id="{518E289C-2AF5-433F-9C69-02B8D0CBA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402" y="3986408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Mi Super Bass Wireless Headphones">
            <a:extLst>
              <a:ext uri="{FF2B5EF4-FFF2-40B4-BE49-F238E27FC236}">
                <a16:creationId xmlns:a16="http://schemas.microsoft.com/office/drawing/2014/main" id="{0ABBC7BA-8113-4CB7-BC66-4A85350E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12" y="3985862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MIVIETNAM-LAPTOP-XIAOMI-MI-NOTEBOOK-PRO-15.6INCH">
            <a:extLst>
              <a:ext uri="{FF2B5EF4-FFF2-40B4-BE49-F238E27FC236}">
                <a16:creationId xmlns:a16="http://schemas.microsoft.com/office/drawing/2014/main" id="{277E41E2-1502-438D-A28E-6F493B6AC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8" r="2395" b="19144"/>
          <a:stretch/>
        </p:blipFill>
        <p:spPr bwMode="auto">
          <a:xfrm>
            <a:off x="1040984" y="2393147"/>
            <a:ext cx="1384308" cy="103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65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"/>
    </mc:Choice>
    <mc:Fallback xmlns="">
      <p:transition spd="slow" advTm="2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tiền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1.2. </a:t>
            </a:r>
            <a:r>
              <a:rPr lang="en-US" sz="3200" dirty="0" err="1"/>
              <a:t>Đối</a:t>
            </a:r>
            <a:r>
              <a:rPr lang="en-US" sz="3200" dirty="0"/>
              <a:t> t</a:t>
            </a:r>
            <a:r>
              <a:rPr lang="vi-VN" sz="3200" dirty="0"/>
              <a:t>ư</a:t>
            </a:r>
            <a:r>
              <a:rPr lang="en-US" sz="3200" dirty="0" err="1"/>
              <a:t>ợng</a:t>
            </a:r>
            <a:r>
              <a:rPr lang="en-US" sz="3200" dirty="0"/>
              <a:t> </a:t>
            </a:r>
            <a:r>
              <a:rPr lang="en-US" sz="3200" dirty="0" err="1"/>
              <a:t>khách</a:t>
            </a:r>
            <a:r>
              <a:rPr lang="en-US" sz="3200" dirty="0"/>
              <a:t> </a:t>
            </a:r>
            <a:r>
              <a:rPr lang="en-US" sz="3200" dirty="0" err="1"/>
              <a:t>hàng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th</a:t>
            </a:r>
            <a:r>
              <a:rPr lang="vi-VN" sz="3200" dirty="0"/>
              <a:t>ư</a:t>
            </a:r>
            <a:r>
              <a:rPr lang="en-US" sz="3200" dirty="0" err="1"/>
              <a:t>ơng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0E82-386D-493D-ABF4-E8E8ACD2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Mọi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endParaRPr lang="en-US" dirty="0"/>
          </a:p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trẻ</a:t>
            </a:r>
            <a:r>
              <a:rPr lang="en-US" dirty="0"/>
              <a:t>, </a:t>
            </a:r>
            <a:r>
              <a:rPr lang="en-US" dirty="0" err="1"/>
              <a:t>trung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u,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endParaRPr lang="en-US" dirty="0"/>
          </a:p>
          <a:p>
            <a:r>
              <a:rPr lang="en-US" dirty="0"/>
              <a:t>Game </a:t>
            </a:r>
            <a:r>
              <a:rPr lang="en-US" dirty="0" err="1"/>
              <a:t>thủ</a:t>
            </a:r>
            <a:r>
              <a:rPr lang="en-US" dirty="0"/>
              <a:t>, </a:t>
            </a:r>
            <a:r>
              <a:rPr lang="en-US" dirty="0" err="1"/>
              <a:t>nhiếp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gia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3074" name="Picture 2" descr="Những lời khuyên cho xạ thủ bắn tỉa nhưng lại có ích cho nhiếp ảnh gia">
            <a:extLst>
              <a:ext uri="{FF2B5EF4-FFF2-40B4-BE49-F238E27FC236}">
                <a16:creationId xmlns:a16="http://schemas.microsoft.com/office/drawing/2014/main" id="{D3C0A254-0173-43CD-BD7A-FA04E0B1A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705" y="2108201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est Xiaomi Phones 2020 - Tech Advisor">
            <a:extLst>
              <a:ext uri="{FF2B5EF4-FFF2-40B4-BE49-F238E27FC236}">
                <a16:creationId xmlns:a16="http://schemas.microsoft.com/office/drawing/2014/main" id="{06FEBCDA-05F7-4E90-8117-887A61028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47" y="2108202"/>
            <a:ext cx="2442389" cy="182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95F7D5-6E8A-4B52-B038-DBCFD2C92E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0" b="16335"/>
          <a:stretch/>
        </p:blipFill>
        <p:spPr>
          <a:xfrm>
            <a:off x="8307704" y="3809367"/>
            <a:ext cx="2847975" cy="1829433"/>
          </a:xfrm>
          <a:prstGeom prst="rect">
            <a:avLst/>
          </a:prstGeom>
        </p:spPr>
      </p:pic>
      <p:pic>
        <p:nvPicPr>
          <p:cNvPr id="3078" name="Picture 6" descr="VAINGLORY on the Xiaomi Redmi 5 Plus / MAX SETTINGS - YouTube">
            <a:extLst>
              <a:ext uri="{FF2B5EF4-FFF2-40B4-BE49-F238E27FC236}">
                <a16:creationId xmlns:a16="http://schemas.microsoft.com/office/drawing/2014/main" id="{BDB1D1E0-4EDA-44B6-B59E-164E015D9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7"/>
          <a:stretch/>
        </p:blipFill>
        <p:spPr bwMode="auto">
          <a:xfrm>
            <a:off x="5729846" y="4038600"/>
            <a:ext cx="251012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05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"/>
    </mc:Choice>
    <mc:Fallback xmlns="">
      <p:transition spd="slow" advTm="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E62-6D7D-4932-A2D9-FDAE474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Nghiên</a:t>
            </a:r>
            <a:r>
              <a:rPr lang="en-US" sz="3200" dirty="0"/>
              <a:t> </a:t>
            </a:r>
            <a:r>
              <a:rPr lang="en-US" sz="3200" dirty="0" err="1"/>
              <a:t>cứu</a:t>
            </a:r>
            <a:r>
              <a:rPr lang="en-US" sz="3200" dirty="0"/>
              <a:t> </a:t>
            </a:r>
            <a:r>
              <a:rPr lang="en-US" sz="3200" dirty="0" err="1"/>
              <a:t>tiền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br>
              <a:rPr lang="en-US" sz="3200" dirty="0"/>
            </a:br>
            <a:r>
              <a:rPr lang="en-US" sz="3200" dirty="0"/>
              <a:t>1.3. </a:t>
            </a:r>
            <a:r>
              <a:rPr lang="en-US" sz="3200" dirty="0" err="1"/>
              <a:t>Đối</a:t>
            </a:r>
            <a:r>
              <a:rPr lang="en-US" sz="3200" dirty="0"/>
              <a:t> </a:t>
            </a:r>
            <a:r>
              <a:rPr lang="en-US" sz="3200" dirty="0" err="1"/>
              <a:t>thủ</a:t>
            </a:r>
            <a:r>
              <a:rPr lang="en-US" sz="3200" dirty="0"/>
              <a:t> </a:t>
            </a:r>
            <a:r>
              <a:rPr lang="en-US" sz="3200" dirty="0" err="1"/>
              <a:t>cạnh</a:t>
            </a:r>
            <a:r>
              <a:rPr lang="en-US" sz="3200" dirty="0"/>
              <a:t> </a:t>
            </a:r>
            <a:r>
              <a:rPr lang="en-US" sz="3200" dirty="0" err="1"/>
              <a:t>tranh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sản</a:t>
            </a:r>
            <a:r>
              <a:rPr lang="en-US" sz="3200" dirty="0"/>
              <a:t> </a:t>
            </a:r>
            <a:r>
              <a:rPr lang="en-US" sz="3200" dirty="0" err="1"/>
              <a:t>phẩm</a:t>
            </a:r>
            <a:r>
              <a:rPr lang="en-US" sz="3200" dirty="0"/>
              <a:t> </a:t>
            </a:r>
            <a:r>
              <a:rPr lang="en-US" sz="3200" dirty="0" err="1"/>
              <a:t>cùng</a:t>
            </a:r>
            <a:r>
              <a:rPr lang="en-US" sz="3200" dirty="0"/>
              <a:t> </a:t>
            </a:r>
            <a:r>
              <a:rPr lang="en-US" sz="3200" dirty="0" err="1"/>
              <a:t>loại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F2A8-6E47-4941-97FE-F0D93AA8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8E8FC-9FAF-41AF-9DE9-C0FE5FE17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3" y="2091523"/>
            <a:ext cx="2289714" cy="2395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B8C4D-C3C5-4B10-9DCD-B12774EB5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8" y="2091523"/>
            <a:ext cx="2334122" cy="2334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23A7-284F-4F13-A59C-91283E43D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69" y="4695379"/>
            <a:ext cx="1982680" cy="1487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41497-4C87-48B3-AC32-C1102D9DC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44" y="4833679"/>
            <a:ext cx="1266582" cy="1260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6F89DE-E661-494F-B6BA-9014349B7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990" y="4695379"/>
            <a:ext cx="1982681" cy="1321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5FCFB-A070-4CC8-B587-1DA2673842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83" y="2265742"/>
            <a:ext cx="3000697" cy="19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3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"/>
    </mc:Choice>
    <mc:Fallback xmlns="">
      <p:transition spd="slow" advTm="2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3|0.4|0.6|0.4|0.4|0.4|0.4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7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D73DF96024544FA79FDC867D1BABB3" ma:contentTypeVersion="2" ma:contentTypeDescription="Create a new document." ma:contentTypeScope="" ma:versionID="9b91477512e4f402987752665788efe5">
  <xsd:schema xmlns:xsd="http://www.w3.org/2001/XMLSchema" xmlns:xs="http://www.w3.org/2001/XMLSchema" xmlns:p="http://schemas.microsoft.com/office/2006/metadata/properties" xmlns:ns3="c2789afe-e671-4f33-b609-81accfcf5258" targetNamespace="http://schemas.microsoft.com/office/2006/metadata/properties" ma:root="true" ma:fieldsID="8a6fad166c15a5c2ec484e23db9d810c" ns3:_="">
    <xsd:import namespace="c2789afe-e671-4f33-b609-81accfcf52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89afe-e671-4f33-b609-81accfcf52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71A255-54BD-4FF3-90EC-CCA0D24744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61C0FE-457D-401C-BAB2-16501989329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88ED2B-3F7A-41C0-9E99-68F880CD4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789afe-e671-4f33-b609-81accfcf52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3901</Words>
  <Application>Microsoft Office PowerPoint</Application>
  <PresentationFormat>Widescreen</PresentationFormat>
  <Paragraphs>366</Paragraphs>
  <Slides>62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Abadi</vt:lpstr>
      <vt:lpstr>Arial</vt:lpstr>
      <vt:lpstr>Bookman Old Style</vt:lpstr>
      <vt:lpstr>Calibri</vt:lpstr>
      <vt:lpstr>Franklin Gothic Book</vt:lpstr>
      <vt:lpstr>Geogia</vt:lpstr>
      <vt:lpstr>Liberation Serif</vt:lpstr>
      <vt:lpstr>Source Sans Pro</vt:lpstr>
      <vt:lpstr>Times New Roman</vt:lpstr>
      <vt:lpstr>Wingdings</vt:lpstr>
      <vt:lpstr>1_RetrospectVTI</vt:lpstr>
      <vt:lpstr>TRƯỜNG ĐẠI HỌC BÁCH KHOA HÀ NỘI HANOI UNIVERSITY OF SCIENCE AND TECHNOLOGY   THIẾT KẾ MỸ THUẬT CÔNG NGHIỆP  TEX 3123 – INDUSTRIAL DESIGN Class: 117286 Giảng viên hướng dẫn: TS. Dương Thị Kim Đức  Nhóm sinh viên [5]: viện điện, viện công nghệ thông tin 1. Trần Trung Hậu - 20181461 2. Bùi Quang Đức - 20173023 3. Nguyễn Văn Hoàng - 20173904 4. Hà Đức Mạnh - 20174043</vt:lpstr>
      <vt:lpstr>Cấu trúc bài thuyết trình</vt:lpstr>
      <vt:lpstr>0. Phân công công việc</vt:lpstr>
      <vt:lpstr>1. Nghiên cứu tiền thiết kế 1.1. Tổng quan thương hiệu Xiaomi</vt:lpstr>
      <vt:lpstr>1. Nghiên cứu tiền thiết kế 1.1. Tổng quan thương hiệu Xiaomi</vt:lpstr>
      <vt:lpstr>1. Nghiên cứu tiền thiết kế 1.1. Tổng quan thương hiệu Xiaomi</vt:lpstr>
      <vt:lpstr>1. Nghiên cứu tiền thiết kế 1.1. Tổng quan thương hiệu Xiaomi</vt:lpstr>
      <vt:lpstr>1. Nghiên cứu tiền thiết kế 1.2. Đối tượng khách hàng của thương hiệu</vt:lpstr>
      <vt:lpstr>1. Nghiên cứu tiền thiết kế 1.3. Đối thủ cạnh tranh và sản phẩm cùng loại</vt:lpstr>
      <vt:lpstr>1. Nghiên cứu tiền thiết kế 1.4. Xu hướng thời trang</vt:lpstr>
      <vt:lpstr>2. Nghiên cứu sản phẩm: Mi – Xiaomi Mi 10 Pro 2.1. Quá trình phát triển</vt:lpstr>
      <vt:lpstr>2. Nghiên cứu sản phẩm / dòng sản phẩm lựa chọn 2.2. Đối tượng, chức năng, điều kiện và môi trường sử dụng</vt:lpstr>
      <vt:lpstr>2. Nghiên cứu sản phẩm / dòng sản phẩm lựa chọn 2.2. Đối tượng, chức năng, điều kiện và môi trường sử dụng</vt:lpstr>
      <vt:lpstr>2. Nghiên cứu sản phẩm / dòng sản phẩm lựa chọn 2.3. Thiết kế mỹ thuật</vt:lpstr>
      <vt:lpstr>2. Nghiên cứu sản phẩm / dòng sản phẩm lựa chọn 2.4. Thiết kế kỹ thuật</vt:lpstr>
      <vt:lpstr>2. Nghiên cứu sản phẩm / dòng sản phẩm lựa chọn 2.5. Nguyên tắc Ergonomics trong thiết kế</vt:lpstr>
      <vt:lpstr>2.5. Nguyên tắc Ergonomics trong thiết kế 2.5.1. Thiết kế an toàn</vt:lpstr>
      <vt:lpstr>2.5. Nguyên tắc Ergonomics trong thiết kế 2.5.1. Thiết kế an toàn</vt:lpstr>
      <vt:lpstr>2.5. Nguyên tắc Ergonomics trong thiết kế 2.5.2. Thiết kế dễ sử dụng</vt:lpstr>
      <vt:lpstr>2.5. Nguyên tắc Ergonomics trong thiết kế 2.5.3. Thiết kế đủ độ tin cậy</vt:lpstr>
      <vt:lpstr>2.5. Nguyên tắc Ergonomics trong thiết kế 2.5.4. Thiết kế tiện nghi</vt:lpstr>
      <vt:lpstr>2.5. Nguyên tắc Ergonomics trong thiết kế 2.5.4. Thiết kế tiện nghi</vt:lpstr>
      <vt:lpstr>2.5. Nguyên tắc Ergonomics trong thiết kế 2.5.4. Thiết kế tiện nghi</vt:lpstr>
      <vt:lpstr>2.5. Nguyên tắc Ergonomics trong thiết kế 2.5.5. Thiết kế lâu bền</vt:lpstr>
      <vt:lpstr>2. Nghiên cứu sản phẩm / dòng sản phẩm lựa chọn 2.6. Quá trình quảng bá và marketing</vt:lpstr>
      <vt:lpstr>3. Tổng kết và đánh giá về thiết kế sản phẩm 3.1. Tổng kết thiết kế mỹ thuật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3.1.5.1. Nguyên tắc tương phản</vt:lpstr>
      <vt:lpstr>3.1.5.2. Nguyên tắc cân bằng</vt:lpstr>
      <vt:lpstr>3.1.5.2. Nguyên tắc cân bằng</vt:lpstr>
      <vt:lpstr>3.1.5.2. Nguyên tắc cân bằng</vt:lpstr>
      <vt:lpstr>3.1.5.3. Nguyên tắc chuyển động</vt:lpstr>
      <vt:lpstr>3.1.5.4. Nguyên tắc nhấn mạnh</vt:lpstr>
      <vt:lpstr>3.1.5.4. Nguyên tắc nhấn mạnh</vt:lpstr>
      <vt:lpstr>3.1.5.4. Nguyên tắc nhấn mạnh</vt:lpstr>
      <vt:lpstr>3.1.5.5. Nguyên tắc đồng nhất</vt:lpstr>
      <vt:lpstr>3.1.5.6. Nguyên tắc nhịp điệu</vt:lpstr>
      <vt:lpstr>3.1.5.7. Nguyên tắc tỷ lệ</vt:lpstr>
      <vt:lpstr>3.1.5.8. Nguyên tắc đơn giản</vt:lpstr>
      <vt:lpstr>3.1.5.8. Nguyên tắc đơn giản</vt:lpstr>
      <vt:lpstr>3. Tổng kết và đánh giá về thiết kế sản phẩm 3.2. Tổng kết thiết kế kỹ thuật</vt:lpstr>
      <vt:lpstr>3. Tổng kết và đánh giá về thiết kế sản phẩm 3.3. So sánh với sản phẩm khác</vt:lpstr>
      <vt:lpstr>3. Tổng kết và đánh giá về thiết kế sản phẩm 3.4. Tổng kết quảng bá và marketing cho sản phẩm</vt:lpstr>
      <vt:lpstr>4. Đề xuất phương án cải tiến sản phẩm</vt:lpstr>
      <vt:lpstr>4. Đề xuất phương án cải tiến sản phẩm 4.1. Dưới góc độ mỹ thuật</vt:lpstr>
      <vt:lpstr>4. Đề xuất phương án cải tiến sản phẩm 4.1. Dưới góc độ mỹ thuật</vt:lpstr>
      <vt:lpstr>4. Đề xuất phương án cải tiến sản phẩm 4.2. Dưới góc độ kỹ thuật</vt:lpstr>
      <vt:lpstr>4. Đề xuất phương án cải tiến sản phẩm 4.2. Dưới góc độ kỹ thuật</vt:lpstr>
      <vt:lpstr>4. Đề xuất phương án cải tiến sản phẩm 4.2. Dưới góc độ kỹ thuật</vt:lpstr>
      <vt:lpstr>4. Đề xuất phương án cải tiến sản phẩm 4.2. Dưới góc độ kỹ thuật</vt:lpstr>
      <vt:lpstr>4. Đề xuất phương án cải tiến sản phẩm 4.2. Dưới góc độ kỹ thuật</vt:lpstr>
      <vt:lpstr>4. Đề xuất phương án cải tiến sản phẩm 4.3. Dưới góc độ quảng bá sản phẩm</vt:lpstr>
      <vt:lpstr>4. Đề xuất phương án cải tiến sản phẩm 4.3. Dưới góc độ quảng bá sản phẩm</vt:lpstr>
      <vt:lpstr>Nguồn tham khảo</vt:lpstr>
      <vt:lpstr>Many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BÁCH KHOA HÀ NỘI HANOI UNIVERSITY OF SCIENCE AND TECHNOLOGY   THIẾT KẾ MỸ THUẬT CÔNG NGHIỆP  TEX 3123 – INDUSTRIAL DESIGN Class: 117286 Giảng viên hướng dẫn: TS. Dương Thị Kim Đức  Nhóm sinh viên [5]: Ngành Kỹ thuật điều khiển-Tự động hóa, Viện Điện 1. Trần Trung Hậu - 20181461 2. Bùi Quang Đức - 20173023 3. Nguyễn Văn Hoàng - 20173904 4. Hà Đức Mạnh - 20174043</dc:title>
  <dc:creator/>
  <cp:lastModifiedBy/>
  <cp:revision>2</cp:revision>
  <dcterms:created xsi:type="dcterms:W3CDTF">2020-06-20T07:57:15Z</dcterms:created>
  <dcterms:modified xsi:type="dcterms:W3CDTF">2020-07-09T03:22:12Z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0x0101007CD73DF96024544FA79FDC867D1BABB3</vt:lpwstr>
  </property>
</Properties>
</file>